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7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6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A5B2-E71A-4A21-BDD9-47B26529D0DC}" type="datetimeFigureOut">
              <a:rPr lang="fa-IR" smtClean="0"/>
              <a:t>1440/12/03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3577-AF66-494A-9DD5-70B0FF060B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69335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A5B2-E71A-4A21-BDD9-47B26529D0DC}" type="datetimeFigureOut">
              <a:rPr lang="fa-IR" smtClean="0"/>
              <a:t>1440/12/03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3577-AF66-494A-9DD5-70B0FF060B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1652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A5B2-E71A-4A21-BDD9-47B26529D0DC}" type="datetimeFigureOut">
              <a:rPr lang="fa-IR" smtClean="0"/>
              <a:t>1440/12/03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3577-AF66-494A-9DD5-70B0FF060B6B}" type="slidenum">
              <a:rPr lang="fa-IR" smtClean="0"/>
              <a:t>‹#›</a:t>
            </a:fld>
            <a:endParaRPr lang="fa-I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572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A5B2-E71A-4A21-BDD9-47B26529D0DC}" type="datetimeFigureOut">
              <a:rPr lang="fa-IR" smtClean="0"/>
              <a:t>1440/12/03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3577-AF66-494A-9DD5-70B0FF060B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70807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A5B2-E71A-4A21-BDD9-47B26529D0DC}" type="datetimeFigureOut">
              <a:rPr lang="fa-IR" smtClean="0"/>
              <a:t>1440/12/03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3577-AF66-494A-9DD5-70B0FF060B6B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2438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A5B2-E71A-4A21-BDD9-47B26529D0DC}" type="datetimeFigureOut">
              <a:rPr lang="fa-IR" smtClean="0"/>
              <a:t>1440/12/03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3577-AF66-494A-9DD5-70B0FF060B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89705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A5B2-E71A-4A21-BDD9-47B26529D0DC}" type="datetimeFigureOut">
              <a:rPr lang="fa-IR" smtClean="0"/>
              <a:t>1440/12/03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3577-AF66-494A-9DD5-70B0FF060B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072120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A5B2-E71A-4A21-BDD9-47B26529D0DC}" type="datetimeFigureOut">
              <a:rPr lang="fa-IR" smtClean="0"/>
              <a:t>1440/12/03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3577-AF66-494A-9DD5-70B0FF060B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4960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A5B2-E71A-4A21-BDD9-47B26529D0DC}" type="datetimeFigureOut">
              <a:rPr lang="fa-IR" smtClean="0"/>
              <a:t>1440/12/03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3577-AF66-494A-9DD5-70B0FF060B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9255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A5B2-E71A-4A21-BDD9-47B26529D0DC}" type="datetimeFigureOut">
              <a:rPr lang="fa-IR" smtClean="0"/>
              <a:t>1440/12/03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3577-AF66-494A-9DD5-70B0FF060B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40627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A5B2-E71A-4A21-BDD9-47B26529D0DC}" type="datetimeFigureOut">
              <a:rPr lang="fa-IR" smtClean="0"/>
              <a:t>1440/12/03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3577-AF66-494A-9DD5-70B0FF060B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04252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A5B2-E71A-4A21-BDD9-47B26529D0DC}" type="datetimeFigureOut">
              <a:rPr lang="fa-IR" smtClean="0"/>
              <a:t>1440/12/03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3577-AF66-494A-9DD5-70B0FF060B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97270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A5B2-E71A-4A21-BDD9-47B26529D0DC}" type="datetimeFigureOut">
              <a:rPr lang="fa-IR" smtClean="0"/>
              <a:t>1440/12/03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3577-AF66-494A-9DD5-70B0FF060B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09480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A5B2-E71A-4A21-BDD9-47B26529D0DC}" type="datetimeFigureOut">
              <a:rPr lang="fa-IR" smtClean="0"/>
              <a:t>1440/12/03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3577-AF66-494A-9DD5-70B0FF060B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502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A5B2-E71A-4A21-BDD9-47B26529D0DC}" type="datetimeFigureOut">
              <a:rPr lang="fa-IR" smtClean="0"/>
              <a:t>1440/12/03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3577-AF66-494A-9DD5-70B0FF060B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7109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BA5B2-E71A-4A21-BDD9-47B26529D0DC}" type="datetimeFigureOut">
              <a:rPr lang="fa-IR" smtClean="0"/>
              <a:t>1440/12/03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73577-AF66-494A-9DD5-70B0FF060B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558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BA5B2-E71A-4A21-BDD9-47B26529D0DC}" type="datetimeFigureOut">
              <a:rPr lang="fa-IR" smtClean="0"/>
              <a:t>1440/12/03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673577-AF66-494A-9DD5-70B0FF060B6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82689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710" y="389080"/>
            <a:ext cx="8428859" cy="1765184"/>
          </a:xfrm>
        </p:spPr>
        <p:txBody>
          <a:bodyPr>
            <a:noAutofit/>
          </a:bodyPr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Lotus" panose="00000400000000000000" pitchFamily="2" charset="-78"/>
              </a:rPr>
              <a:t>گره اي كه با دست باز مي شود </a:t>
            </a:r>
            <a:r>
              <a:rPr lang="fa-IR" b="1" dirty="0" smtClean="0">
                <a:solidFill>
                  <a:schemeClr val="tx1"/>
                </a:solidFill>
                <a:cs typeface="B Lotus" panose="00000400000000000000" pitchFamily="2" charset="-78"/>
              </a:rPr>
              <a:t/>
            </a:r>
            <a:br>
              <a:rPr lang="fa-IR" b="1" dirty="0" smtClean="0">
                <a:solidFill>
                  <a:schemeClr val="tx1"/>
                </a:solidFill>
                <a:cs typeface="B Lotus" panose="00000400000000000000" pitchFamily="2" charset="-78"/>
              </a:rPr>
            </a:br>
            <a:r>
              <a:rPr lang="fa-IR" b="1" dirty="0" smtClean="0">
                <a:solidFill>
                  <a:schemeClr val="tx1"/>
                </a:solidFill>
                <a:cs typeface="B Lotus" panose="00000400000000000000" pitchFamily="2" charset="-78"/>
              </a:rPr>
              <a:t>را </a:t>
            </a:r>
            <a:r>
              <a:rPr lang="fa-IR" b="1" dirty="0" smtClean="0">
                <a:solidFill>
                  <a:schemeClr val="tx1"/>
                </a:solidFill>
                <a:cs typeface="B Lotus" panose="00000400000000000000" pitchFamily="2" charset="-78"/>
              </a:rPr>
              <a:t>با دندان باز نكن</a:t>
            </a:r>
            <a:endParaRPr lang="fa-IR" b="1" dirty="0">
              <a:solidFill>
                <a:schemeClr val="tx1"/>
              </a:solidFill>
              <a:cs typeface="B Lotus" panose="00000400000000000000" pitchFamily="2" charset="-78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9711" y="5146521"/>
            <a:ext cx="7871109" cy="1395114"/>
          </a:xfrm>
        </p:spPr>
        <p:txBody>
          <a:bodyPr/>
          <a:lstStyle/>
          <a:p>
            <a:pPr algn="l"/>
            <a:r>
              <a:rPr lang="fa-IR" dirty="0" smtClean="0">
                <a:solidFill>
                  <a:schemeClr val="bg2">
                    <a:lumMod val="10000"/>
                  </a:schemeClr>
                </a:solidFill>
                <a:cs typeface="B Lotus" panose="00000400000000000000" pitchFamily="2" charset="-78"/>
              </a:rPr>
              <a:t>شرح </a:t>
            </a:r>
            <a:r>
              <a:rPr lang="fa-IR" dirty="0">
                <a:solidFill>
                  <a:schemeClr val="bg2">
                    <a:lumMod val="10000"/>
                  </a:schemeClr>
                </a:solidFill>
                <a:cs typeface="B Lotus" panose="00000400000000000000" pitchFamily="2" charset="-78"/>
              </a:rPr>
              <a:t>حكمت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cs typeface="B Lotus" panose="00000400000000000000" pitchFamily="2" charset="-78"/>
              </a:rPr>
              <a:t> </a:t>
            </a:r>
            <a:r>
              <a:rPr lang="fa-IR" dirty="0">
                <a:solidFill>
                  <a:schemeClr val="bg2">
                    <a:lumMod val="10000"/>
                  </a:schemeClr>
                </a:solidFill>
                <a:cs typeface="B Lotus" panose="00000400000000000000" pitchFamily="2" charset="-78"/>
              </a:rPr>
              <a:t>150 فيض الاسلام ، </a:t>
            </a:r>
            <a:r>
              <a:rPr lang="fa-IR" sz="1200" dirty="0">
                <a:solidFill>
                  <a:schemeClr val="bg2">
                    <a:lumMod val="10000"/>
                  </a:schemeClr>
                </a:solidFill>
                <a:cs typeface="B Lotus" panose="00000400000000000000" pitchFamily="2" charset="-78"/>
              </a:rPr>
              <a:t>158  صبحي صالح </a:t>
            </a:r>
            <a:endParaRPr lang="en-US" dirty="0">
              <a:solidFill>
                <a:schemeClr val="bg2">
                  <a:lumMod val="10000"/>
                </a:schemeClr>
              </a:solidFill>
              <a:cs typeface="B Lotus" panose="00000400000000000000" pitchFamily="2" charset="-78"/>
            </a:endParaRPr>
          </a:p>
          <a:p>
            <a:pPr algn="l"/>
            <a:r>
              <a:rPr lang="fa-IR" dirty="0" smtClean="0">
                <a:solidFill>
                  <a:schemeClr val="bg2">
                    <a:lumMod val="10000"/>
                  </a:schemeClr>
                </a:solidFill>
                <a:cs typeface="B Lotus" panose="00000400000000000000" pitchFamily="2" charset="-78"/>
              </a:rPr>
              <a:t>				      تعداد صفحات نمايش : 9 اسلايد .      		 </a:t>
            </a:r>
          </a:p>
          <a:p>
            <a:pPr algn="l"/>
            <a:r>
              <a:rPr lang="fa-IR" dirty="0" smtClean="0">
                <a:solidFill>
                  <a:schemeClr val="bg2">
                    <a:lumMod val="10000"/>
                  </a:schemeClr>
                </a:solidFill>
                <a:cs typeface="B Lotus" panose="00000400000000000000" pitchFamily="2" charset="-78"/>
              </a:rPr>
              <a:t>      زمان تقريبي ارائه : 20 دقيقه        			</a:t>
            </a:r>
            <a:endParaRPr lang="fa-IR" dirty="0">
              <a:solidFill>
                <a:schemeClr val="bg2">
                  <a:lumMod val="10000"/>
                </a:schemeClr>
              </a:solidFill>
              <a:cs typeface="B Lotus" panose="00000400000000000000" pitchFamily="2" charset="-78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04" r="22883"/>
          <a:stretch/>
        </p:blipFill>
        <p:spPr>
          <a:xfrm rot="16200000">
            <a:off x="3559959" y="-787135"/>
            <a:ext cx="3289040" cy="8799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73969">
            <a:off x="8593218" y="22141"/>
            <a:ext cx="3365929" cy="23232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995976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175" y="3512634"/>
            <a:ext cx="10526752" cy="30888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" panose="00000700000000000000" pitchFamily="2" charset="-78"/>
              </a:rPr>
              <a:t>برادرت را عتاب و سرزنش و توبيخ كن با احسان كردن به او </a:t>
            </a:r>
          </a:p>
          <a:p>
            <a:pPr marL="0" indent="0" algn="ctr">
              <a:buNone/>
            </a:pPr>
            <a:endParaRPr lang="fa-IR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tr" panose="00000700000000000000" pitchFamily="2" charset="-78"/>
            </a:endParaRPr>
          </a:p>
          <a:p>
            <a:pPr marL="0" indent="0" algn="ctr">
              <a:buNone/>
            </a:pPr>
            <a:r>
              <a:rPr lang="fa-IR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" panose="00000700000000000000" pitchFamily="2" charset="-78"/>
              </a:rPr>
              <a:t>و شرّش را با نعمت دادن به او رد كن (برگردان)</a:t>
            </a:r>
          </a:p>
          <a:p>
            <a:pPr marL="0" indent="0" algn="ctr">
              <a:buNone/>
            </a:pPr>
            <a:endParaRPr lang="fa-IR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tr" panose="00000700000000000000" pitchFamily="2" charset="-78"/>
            </a:endParaRPr>
          </a:p>
          <a:p>
            <a:pPr marL="0" indent="0" algn="l">
              <a:buNone/>
            </a:pPr>
            <a:r>
              <a:rPr lang="fa-IR" sz="2200" dirty="0" smtClean="0">
                <a:solidFill>
                  <a:srgbClr val="002060"/>
                </a:solidFill>
                <a:cs typeface="B Lotus" panose="00000400000000000000" pitchFamily="2" charset="-78"/>
              </a:rPr>
              <a:t>حكمت </a:t>
            </a:r>
            <a:r>
              <a:rPr lang="en-US" sz="2200" dirty="0">
                <a:cs typeface="B Lotus" panose="00000400000000000000" pitchFamily="2" charset="-78"/>
              </a:rPr>
              <a:t> </a:t>
            </a:r>
            <a:r>
              <a:rPr lang="fa-IR" sz="2200" dirty="0">
                <a:cs typeface="B Lotus" panose="00000400000000000000" pitchFamily="2" charset="-78"/>
              </a:rPr>
              <a:t>150 فيض الاسلام ، 158  صبحي صالح </a:t>
            </a:r>
            <a:endParaRPr lang="en-US" sz="2200" dirty="0">
              <a:cs typeface="B Lotus" panose="00000400000000000000" pitchFamily="2" charset="-78"/>
            </a:endParaRPr>
          </a:p>
          <a:p>
            <a:pPr marL="0" indent="0" algn="l">
              <a:buNone/>
            </a:pPr>
            <a:endParaRPr lang="fa-IR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tr" panose="00000700000000000000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175" y="613317"/>
            <a:ext cx="9746165" cy="1547272"/>
          </a:xfrm>
        </p:spPr>
        <p:txBody>
          <a:bodyPr>
            <a:noAutofit/>
          </a:bodyPr>
          <a:lstStyle/>
          <a:p>
            <a:pPr algn="ctr"/>
            <a:r>
              <a:rPr lang="fa-IR" sz="6000" b="1" dirty="0">
                <a:solidFill>
                  <a:schemeClr val="tx1"/>
                </a:solidFill>
              </a:rPr>
              <a:t>عَاتِبْ أَخَاكَ بِالْإِحْسَانِ إِلَيْهِ </a:t>
            </a:r>
            <a:r>
              <a:rPr lang="fa-IR" sz="6000" b="1" dirty="0" smtClean="0">
                <a:solidFill>
                  <a:schemeClr val="tx1"/>
                </a:solidFill>
              </a:rPr>
              <a:t/>
            </a:r>
            <a:br>
              <a:rPr lang="fa-IR" sz="6000" b="1" dirty="0" smtClean="0">
                <a:solidFill>
                  <a:schemeClr val="tx1"/>
                </a:solidFill>
              </a:rPr>
            </a:br>
            <a:r>
              <a:rPr lang="fa-IR" b="1" dirty="0" smtClean="0">
                <a:solidFill>
                  <a:schemeClr val="tx1"/>
                </a:solidFill>
              </a:rPr>
              <a:t/>
            </a:r>
            <a:br>
              <a:rPr lang="fa-IR" b="1" dirty="0" smtClean="0">
                <a:solidFill>
                  <a:schemeClr val="tx1"/>
                </a:solidFill>
              </a:rPr>
            </a:br>
            <a:r>
              <a:rPr lang="fa-IR" sz="6000" b="1" dirty="0" smtClean="0">
                <a:solidFill>
                  <a:schemeClr val="tx1"/>
                </a:solidFill>
              </a:rPr>
              <a:t>وَ </a:t>
            </a:r>
            <a:r>
              <a:rPr lang="fa-IR" sz="6000" b="1" dirty="0">
                <a:solidFill>
                  <a:schemeClr val="tx1"/>
                </a:solidFill>
              </a:rPr>
              <a:t>ارْدُدْ شَرَّهُ بِالْإِنْعَامِ عَلَيْه‏</a:t>
            </a:r>
            <a:r>
              <a:rPr lang="en-US" sz="6000" b="1" dirty="0">
                <a:solidFill>
                  <a:schemeClr val="tx1"/>
                </a:solidFill>
              </a:rPr>
              <a:t/>
            </a:r>
            <a:br>
              <a:rPr lang="en-US" sz="6000" b="1" dirty="0">
                <a:solidFill>
                  <a:schemeClr val="tx1"/>
                </a:solidFill>
              </a:rPr>
            </a:br>
            <a:endParaRPr lang="fa-IR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859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solidFill>
                  <a:srgbClr val="00B050"/>
                </a:solidFill>
              </a:rPr>
              <a:t>دستور اسلام : </a:t>
            </a:r>
            <a:endParaRPr lang="fa-IR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930401"/>
            <a:ext cx="8790051" cy="4110962"/>
          </a:xfrm>
        </p:spPr>
        <p:txBody>
          <a:bodyPr/>
          <a:lstStyle/>
          <a:p>
            <a:pPr marL="0" indent="0" algn="ctr">
              <a:buNone/>
            </a:pPr>
            <a:r>
              <a:rPr lang="fa-IR" sz="4800" b="1" dirty="0"/>
              <a:t>مُحَمَّدٌ رَسُولُ اللَّهِ وَ الَّذينَ مَعَهُ </a:t>
            </a:r>
            <a:endParaRPr lang="fa-IR" sz="4800" b="1" dirty="0" smtClean="0"/>
          </a:p>
          <a:p>
            <a:pPr marL="0" indent="0" algn="ctr">
              <a:buNone/>
            </a:pPr>
            <a:r>
              <a:rPr lang="fa-IR" sz="4800" b="1" dirty="0" smtClean="0"/>
              <a:t>أَشِدَّاءُ </a:t>
            </a:r>
            <a:r>
              <a:rPr lang="fa-IR" sz="4800" b="1" dirty="0"/>
              <a:t>عَلَى الْكُفَّارِ </a:t>
            </a:r>
            <a:endParaRPr lang="fa-IR" sz="4800" b="1" dirty="0" smtClean="0"/>
          </a:p>
          <a:p>
            <a:pPr marL="0" indent="0" algn="ctr">
              <a:buNone/>
            </a:pPr>
            <a:r>
              <a:rPr lang="fa-IR" sz="4800" b="1" dirty="0" smtClean="0"/>
              <a:t>رُحَماءُ </a:t>
            </a:r>
            <a:r>
              <a:rPr lang="fa-IR" sz="4800" b="1" dirty="0"/>
              <a:t>بَيْنَهُم‏ </a:t>
            </a:r>
            <a:endParaRPr lang="fa-IR" sz="4800" b="1" dirty="0" smtClean="0"/>
          </a:p>
          <a:p>
            <a:pPr marL="0" indent="0" algn="l">
              <a:buNone/>
            </a:pPr>
            <a:r>
              <a:rPr lang="fa-IR" b="1" dirty="0" smtClean="0"/>
              <a:t>(</a:t>
            </a:r>
            <a:r>
              <a:rPr lang="fa-IR" b="1" dirty="0"/>
              <a:t>الفتح 29)</a:t>
            </a:r>
            <a:endParaRPr lang="en-US" b="1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468661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زود عكس العمل نشان ندهيم 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141" y="2074127"/>
            <a:ext cx="9378175" cy="3967236"/>
          </a:xfrm>
        </p:spPr>
        <p:txBody>
          <a:bodyPr/>
          <a:lstStyle/>
          <a:p>
            <a:pPr marL="0" indent="0">
              <a:buNone/>
            </a:pPr>
            <a:r>
              <a:rPr lang="fa-IR" sz="3200" b="1" dirty="0" smtClean="0">
                <a:cs typeface="B Lotus" panose="00000400000000000000" pitchFamily="2" charset="-78"/>
              </a:rPr>
              <a:t>خيلي از برخوردهاي ديگران كه نسبت به ما دارند بخاطر جهلشان هست </a:t>
            </a:r>
          </a:p>
          <a:p>
            <a:pPr marL="0" indent="0">
              <a:buNone/>
            </a:pPr>
            <a:endParaRPr lang="fa-IR" sz="2000" b="1" dirty="0" smtClean="0"/>
          </a:p>
          <a:p>
            <a:pPr marL="0" indent="0" algn="ctr">
              <a:buNone/>
            </a:pPr>
            <a:r>
              <a:rPr lang="fa-IR" sz="4800" dirty="0">
                <a:cs typeface="Titr" panose="00000700000000000000" pitchFamily="2" charset="-78"/>
              </a:rPr>
              <a:t>النَّاسُ أَعْدَاءُ مَا جَهِلُوا</a:t>
            </a:r>
            <a:br>
              <a:rPr lang="fa-IR" sz="4800" dirty="0">
                <a:cs typeface="Titr" panose="00000700000000000000" pitchFamily="2" charset="-78"/>
              </a:rPr>
            </a:br>
            <a:endParaRPr lang="fa-IR" sz="4800" dirty="0">
              <a:cs typeface="Titr" panose="00000700000000000000" pitchFamily="2" charset="-78"/>
            </a:endParaRPr>
          </a:p>
          <a:p>
            <a:pPr marL="0" indent="0" algn="l">
              <a:buNone/>
            </a:pPr>
            <a:r>
              <a:rPr lang="fa-IR" dirty="0" smtClean="0"/>
              <a:t>حكمت 439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69112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23" y="602166"/>
            <a:ext cx="9824225" cy="1694984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/>
              <a:t>روش پيشنهادي اسلام در برخوردها </a:t>
            </a:r>
            <a:br>
              <a:rPr lang="fa-IR" dirty="0" smtClean="0"/>
            </a:br>
            <a:r>
              <a:rPr lang="fa-IR" b="1" dirty="0" smtClean="0">
                <a:solidFill>
                  <a:srgbClr val="00B050"/>
                </a:solidFill>
              </a:rPr>
              <a:t>شخص مقابل را به دوست و حامي خودت تبديل كن </a:t>
            </a:r>
            <a:endParaRPr lang="fa-IR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107" y="1773045"/>
            <a:ext cx="9612351" cy="46389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a-IR" sz="2800" b="1" dirty="0" smtClean="0">
              <a:cs typeface="Titr" panose="00000700000000000000" pitchFamily="2" charset="-78"/>
            </a:endParaRPr>
          </a:p>
          <a:p>
            <a:pPr marL="0" indent="0">
              <a:buNone/>
            </a:pPr>
            <a:r>
              <a:rPr lang="fa-IR" sz="2800" b="1" dirty="0" smtClean="0">
                <a:cs typeface="Titr" panose="00000700000000000000" pitchFamily="2" charset="-78"/>
              </a:rPr>
              <a:t>ادْفَعْ</a:t>
            </a:r>
            <a:r>
              <a:rPr lang="fa-IR" sz="2800" b="1" dirty="0">
                <a:cs typeface="Titr" panose="00000700000000000000" pitchFamily="2" charset="-78"/>
              </a:rPr>
              <a:t>‏ بِالَّتي‏ هِيَ أَحْسَنُ فَإِذَا الَّذي بَيْنَكَ وَ بَيْنَهُ عَداوَةٌ كَأَنَّهُ وَلِيٌّ حَميمٌ </a:t>
            </a:r>
            <a:endParaRPr lang="fa-IR" sz="2800" b="1" dirty="0" smtClean="0">
              <a:cs typeface="Titr" panose="00000700000000000000" pitchFamily="2" charset="-78"/>
            </a:endParaRPr>
          </a:p>
          <a:p>
            <a:pPr marL="0" indent="0">
              <a:buNone/>
            </a:pPr>
            <a:endParaRPr lang="en-US" sz="2800" b="1" dirty="0">
              <a:cs typeface="Titr" panose="00000700000000000000" pitchFamily="2" charset="-78"/>
            </a:endParaRPr>
          </a:p>
          <a:p>
            <a:pPr marL="0" indent="0" algn="just">
              <a:buNone/>
            </a:pPr>
            <a:r>
              <a:rPr lang="fa-IR" sz="4000" b="1" dirty="0">
                <a:cs typeface="B Lotus" panose="00000400000000000000" pitchFamily="2" charset="-78"/>
              </a:rPr>
              <a:t>[بدى را] با بهترين شيوه دفع كن؛ </a:t>
            </a:r>
            <a:r>
              <a:rPr lang="fa-IR" sz="3600" b="1" dirty="0">
                <a:cs typeface="B Lotus" panose="00000400000000000000" pitchFamily="2" charset="-78"/>
              </a:rPr>
              <a:t>[با اين برخورد متين و نيك‏] </a:t>
            </a:r>
            <a:r>
              <a:rPr lang="fa-IR" sz="4000" b="1" dirty="0">
                <a:cs typeface="B Lotus" panose="00000400000000000000" pitchFamily="2" charset="-78"/>
              </a:rPr>
              <a:t>ناگاه كسى كه ميان تو و او دشمنى است [چنان شود] كه گويى </a:t>
            </a:r>
            <a:r>
              <a:rPr lang="fa-IR" sz="4000" b="1" u="sng" dirty="0">
                <a:cs typeface="B Lotus" panose="00000400000000000000" pitchFamily="2" charset="-78"/>
              </a:rPr>
              <a:t>دوستى نزديك</a:t>
            </a:r>
            <a:r>
              <a:rPr lang="fa-IR" sz="4000" b="1" dirty="0">
                <a:cs typeface="B Lotus" panose="00000400000000000000" pitchFamily="2" charset="-78"/>
              </a:rPr>
              <a:t> و </a:t>
            </a:r>
            <a:r>
              <a:rPr lang="fa-IR" sz="4000" b="1" u="sng" dirty="0">
                <a:cs typeface="B Lotus" panose="00000400000000000000" pitchFamily="2" charset="-78"/>
              </a:rPr>
              <a:t>صميمى</a:t>
            </a:r>
            <a:r>
              <a:rPr lang="fa-IR" sz="4000" b="1" dirty="0">
                <a:cs typeface="B Lotus" panose="00000400000000000000" pitchFamily="2" charset="-78"/>
              </a:rPr>
              <a:t> است.</a:t>
            </a:r>
            <a:r>
              <a:rPr lang="fa-IR" dirty="0"/>
              <a:t/>
            </a:r>
            <a:br>
              <a:rPr lang="fa-IR" dirty="0"/>
            </a:br>
            <a:endParaRPr lang="fa-IR" sz="1100" dirty="0"/>
          </a:p>
          <a:p>
            <a:pPr marL="0" indent="0" algn="l">
              <a:buNone/>
            </a:pPr>
            <a:endParaRPr lang="fa-IR" dirty="0" smtClean="0"/>
          </a:p>
          <a:p>
            <a:pPr marL="0" indent="0" algn="l">
              <a:buNone/>
            </a:pPr>
            <a:r>
              <a:rPr lang="fa-IR" dirty="0" smtClean="0"/>
              <a:t>(</a:t>
            </a:r>
            <a:r>
              <a:rPr lang="fa-IR" dirty="0"/>
              <a:t>فصلت 34)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59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91" y="759418"/>
            <a:ext cx="11360258" cy="6036590"/>
          </a:xfrm>
        </p:spPr>
        <p:txBody>
          <a:bodyPr>
            <a:normAutofit lnSpcReduction="10000"/>
          </a:bodyPr>
          <a:lstStyle/>
          <a:p>
            <a: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پاسخ حضرت علي </a:t>
            </a:r>
            <a:r>
              <a:rPr lang="fa-IR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عليه السلام </a:t>
            </a:r>
            <a: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جنگ </a:t>
            </a:r>
            <a: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صفيّن </a:t>
            </a:r>
            <a:r>
              <a:rPr lang="fa-I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 اطرافيان ، نسبت به تاخير شروع جنگ </a:t>
            </a:r>
          </a:p>
          <a:p>
            <a:endParaRPr lang="fa-IR" sz="12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fa-IR" sz="2000" b="1" dirty="0">
                <a:cs typeface="B Lotus" panose="00000400000000000000" pitchFamily="2" charset="-78"/>
              </a:rPr>
              <a:t>أَمَّا قَوْلُكُمْ أَ كُلَّ ذَلِكَ كَرَاهِيَةَ الْمَوْتِ فَوَاللَّهِ مَا أُبَالِي دَخَلْتُ إِلَى الْمَوْتِ أَوْ خَرَجَ الْمَوْتُ إِلَيَّ وَ أَمَّا قَوْلُكُمْ شَكّاً فِي أَهْلِ الشَّامِ فَوَاللَّهِ مَا دَفَعْتُ الْحَرْبَ يَوْماً إِلَّا </a:t>
            </a:r>
            <a:r>
              <a:rPr lang="fa-IR" sz="3600" b="1" u="sng" dirty="0">
                <a:cs typeface="B Lotus" panose="00000400000000000000" pitchFamily="2" charset="-78"/>
              </a:rPr>
              <a:t>وَ أَنَا أَطْمَعُ أَنْ تَلْحَقَ بِي طَائِفَةٌ فَتَهْتَدِيَ بِي وَ تَعْشُوَ </a:t>
            </a:r>
            <a:r>
              <a:rPr lang="fa-IR" sz="3600" b="1" u="sng" dirty="0" smtClean="0">
                <a:cs typeface="B Lotus" panose="00000400000000000000" pitchFamily="2" charset="-78"/>
              </a:rPr>
              <a:t>إِلَى </a:t>
            </a:r>
            <a:r>
              <a:rPr lang="fa-IR" sz="3600" b="1" u="sng" dirty="0">
                <a:cs typeface="B Lotus" panose="00000400000000000000" pitchFamily="2" charset="-78"/>
              </a:rPr>
              <a:t>ضَوْئِي</a:t>
            </a:r>
            <a:r>
              <a:rPr lang="fa-IR" sz="2400" b="1" dirty="0">
                <a:cs typeface="B Lotus" panose="00000400000000000000" pitchFamily="2" charset="-78"/>
              </a:rPr>
              <a:t> </a:t>
            </a:r>
            <a:r>
              <a:rPr lang="fa-IR" sz="2000" b="1" dirty="0">
                <a:cs typeface="B Lotus" panose="00000400000000000000" pitchFamily="2" charset="-78"/>
              </a:rPr>
              <a:t>وَ ذَلِكَ أَحَبُّ إِلَيَّ مِنْ أَنْ أَقْتُلَهَا عَلَى ضَلَالِهَا وَ إِنْ كَانَتْ </a:t>
            </a:r>
            <a:r>
              <a:rPr lang="fa-IR" sz="2000" b="1" dirty="0" smtClean="0">
                <a:cs typeface="B Lotus" panose="00000400000000000000" pitchFamily="2" charset="-78"/>
              </a:rPr>
              <a:t>تَبُوءُ بِآثَامِهَا</a:t>
            </a:r>
          </a:p>
          <a:p>
            <a:pPr marL="0" indent="0">
              <a:buNone/>
            </a:pPr>
            <a:endParaRPr lang="fa-IR" sz="1050" b="1" dirty="0" smtClean="0">
              <a:cs typeface="B Lotus" panose="00000400000000000000" pitchFamily="2" charset="-78"/>
            </a:endParaRPr>
          </a:p>
          <a:p>
            <a:pPr marL="0" indent="0" algn="l">
              <a:buNone/>
            </a:pPr>
            <a:r>
              <a:rPr lang="fa-IR" sz="1600" b="1" i="1" dirty="0" smtClean="0">
                <a:cs typeface="B Lotus" panose="00000400000000000000" pitchFamily="2" charset="-78"/>
              </a:rPr>
              <a:t>خطبه 55 نهج البلاغه </a:t>
            </a:r>
            <a:endParaRPr lang="en-US" sz="1600" b="1" i="1" dirty="0">
              <a:cs typeface="B Lotus" panose="00000400000000000000" pitchFamily="2" charset="-78"/>
            </a:endParaRPr>
          </a:p>
          <a:p>
            <a:endParaRPr lang="fa-IR" sz="700" dirty="0"/>
          </a:p>
          <a:p>
            <a:r>
              <a:rPr lang="fa-I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عملكرد حضرت مجتبي </a:t>
            </a:r>
            <a:r>
              <a:rPr lang="fa-I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عليه السلام </a:t>
            </a:r>
            <a:r>
              <a:rPr lang="fa-I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مقابل مرد شامي</a:t>
            </a:r>
            <a:r>
              <a:rPr lang="fa-IR" sz="1600" dirty="0" smtClean="0"/>
              <a:t>(طرفدار معاويه)</a:t>
            </a:r>
          </a:p>
          <a:p>
            <a:pPr marL="0" indent="0">
              <a:buNone/>
            </a:pPr>
            <a:r>
              <a:rPr lang="fa-IR" sz="2000" b="1" dirty="0">
                <a:cs typeface="B Lotus" panose="00000400000000000000" pitchFamily="2" charset="-78"/>
              </a:rPr>
              <a:t>عن ابن عائشة عن رجل من أهل الشام قال دخلت المدينة فرأيت رجلا راكبا على بغلة لم أر أحسن وجها و لا ثوبا و لا سمتا و لا دابة منه فمال‏ قلبي‏ إليه‏ فسألت عنه فقيل هذا </a:t>
            </a:r>
            <a:r>
              <a:rPr lang="fa-IR" sz="2000" b="1" dirty="0" smtClean="0">
                <a:cs typeface="B Lotus" panose="00000400000000000000" pitchFamily="2" charset="-78"/>
              </a:rPr>
              <a:t>الحسن </a:t>
            </a:r>
            <a:r>
              <a:rPr lang="fa-IR" sz="2000" b="1" dirty="0">
                <a:cs typeface="B Lotus" panose="00000400000000000000" pitchFamily="2" charset="-78"/>
              </a:rPr>
              <a:t>بن علي فامتلأ قلبي له بغضا و حسدت عليا أن يكون له ابن مثله فصرت إليه </a:t>
            </a:r>
            <a:r>
              <a:rPr lang="fa-IR" sz="2000" b="1" dirty="0">
                <a:solidFill>
                  <a:srgbClr val="FF0000"/>
                </a:solidFill>
                <a:cs typeface="B Lotus" panose="00000400000000000000" pitchFamily="2" charset="-78"/>
              </a:rPr>
              <a:t>و قلت له أنت ابن أبي طالب </a:t>
            </a:r>
            <a:r>
              <a:rPr lang="fa-IR" sz="2000" b="1" dirty="0">
                <a:solidFill>
                  <a:srgbClr val="00B050"/>
                </a:solidFill>
                <a:cs typeface="B Lotus" panose="00000400000000000000" pitchFamily="2" charset="-78"/>
              </a:rPr>
              <a:t>فقال أنا ابن ابنه </a:t>
            </a:r>
            <a:r>
              <a:rPr lang="fa-IR" sz="2000" b="1" dirty="0">
                <a:cs typeface="B Lotus" panose="00000400000000000000" pitchFamily="2" charset="-78"/>
              </a:rPr>
              <a:t>قلت فبك و بأبيك فلما انقضى كلامي قال أحسبك غريبا قلت أجل قال فمل بنا فإن احتجت إلى منزل أنزلناك أو إلى مال واسيناك أو إلى حاجة عاوناك</a:t>
            </a:r>
            <a:r>
              <a:rPr lang="fa-IR" sz="2000" b="1" dirty="0" smtClean="0">
                <a:cs typeface="B Lotus" panose="00000400000000000000" pitchFamily="2" charset="-78"/>
              </a:rPr>
              <a:t>.</a:t>
            </a:r>
            <a:endParaRPr lang="fa-IR" b="1" dirty="0">
              <a:cs typeface="B Lotus" panose="00000400000000000000" pitchFamily="2" charset="-78"/>
            </a:endParaRPr>
          </a:p>
          <a:p>
            <a:pPr marL="0" indent="0" algn="ctr">
              <a:buNone/>
            </a:pPr>
            <a:r>
              <a:rPr lang="fa-IR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anose="00000400000000000000" pitchFamily="2" charset="-78"/>
              </a:rPr>
              <a:t>		</a:t>
            </a:r>
            <a:r>
              <a:rPr lang="fa-IR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anose="00000400000000000000" pitchFamily="2" charset="-78"/>
              </a:rPr>
              <a:t>فانصرفت </a:t>
            </a:r>
            <a:r>
              <a:rPr lang="fa-IR" sz="32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anose="00000400000000000000" pitchFamily="2" charset="-78"/>
              </a:rPr>
              <a:t>عنه و ما على الأرض أحد أحب إلي منه</a:t>
            </a:r>
            <a:r>
              <a:rPr lang="fa-IR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anose="00000400000000000000" pitchFamily="2" charset="-78"/>
              </a:rPr>
              <a:t>‏</a:t>
            </a:r>
            <a:r>
              <a:rPr lang="fa-IR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Lotus" panose="00000400000000000000" pitchFamily="2" charset="-78"/>
              </a:rPr>
              <a:t>			</a:t>
            </a:r>
            <a:r>
              <a:rPr lang="fa-IR" b="1" dirty="0" smtClean="0">
                <a:cs typeface="B Lotus" panose="00000400000000000000" pitchFamily="2" charset="-78"/>
              </a:rPr>
              <a:t>شرح </a:t>
            </a:r>
            <a:r>
              <a:rPr lang="fa-IR" b="1" dirty="0" smtClean="0">
                <a:cs typeface="B Lotus" panose="00000400000000000000" pitchFamily="2" charset="-78"/>
              </a:rPr>
              <a:t>ابن ابي الحديد</a:t>
            </a:r>
            <a:r>
              <a:rPr lang="fa-IR" dirty="0"/>
              <a:t/>
            </a:r>
            <a:br>
              <a:rPr lang="fa-IR" dirty="0"/>
            </a:br>
            <a:endParaRPr lang="fa-IR" sz="1600" dirty="0"/>
          </a:p>
          <a:p>
            <a:endParaRPr lang="fa-IR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7357" y="0"/>
            <a:ext cx="7757436" cy="511445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/>
              <a:t>دو نمونه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8836919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327" y="609599"/>
            <a:ext cx="9500839" cy="1550990"/>
          </a:xfrm>
        </p:spPr>
        <p:txBody>
          <a:bodyPr>
            <a:noAutofit/>
          </a:bodyPr>
          <a:lstStyle/>
          <a:p>
            <a:pPr algn="ctr"/>
            <a:r>
              <a:rPr lang="fa-IR" sz="4800" b="1" dirty="0" smtClean="0">
                <a:solidFill>
                  <a:srgbClr val="00B050"/>
                </a:solidFill>
                <a:cs typeface="B Lotus" panose="00000400000000000000" pitchFamily="2" charset="-78"/>
              </a:rPr>
              <a:t>هميشه و در همه جا مراقب </a:t>
            </a:r>
            <a:r>
              <a:rPr lang="fa-IR" sz="4800" b="1" dirty="0" smtClean="0">
                <a:solidFill>
                  <a:srgbClr val="FF0000"/>
                </a:solidFill>
                <a:cs typeface="B Lotus" panose="00000400000000000000" pitchFamily="2" charset="-78"/>
              </a:rPr>
              <a:t>افراط</a:t>
            </a:r>
            <a:r>
              <a:rPr lang="fa-IR" sz="4800" b="1" dirty="0" smtClean="0">
                <a:cs typeface="B Lotus" panose="00000400000000000000" pitchFamily="2" charset="-78"/>
              </a:rPr>
              <a:t> </a:t>
            </a:r>
            <a:r>
              <a:rPr lang="fa-IR" sz="4800" b="1" dirty="0" smtClean="0">
                <a:solidFill>
                  <a:srgbClr val="00B050"/>
                </a:solidFill>
                <a:cs typeface="B Lotus" panose="00000400000000000000" pitchFamily="2" charset="-78"/>
              </a:rPr>
              <a:t>و</a:t>
            </a:r>
            <a:r>
              <a:rPr lang="fa-IR" sz="4800" b="1" dirty="0" smtClean="0">
                <a:cs typeface="B Lotus" panose="00000400000000000000" pitchFamily="2" charset="-78"/>
              </a:rPr>
              <a:t> </a:t>
            </a:r>
            <a:r>
              <a:rPr lang="fa-IR" sz="4800" b="1" dirty="0" smtClean="0">
                <a:solidFill>
                  <a:schemeClr val="accent3">
                    <a:lumMod val="75000"/>
                  </a:schemeClr>
                </a:solidFill>
                <a:cs typeface="B Lotus" panose="00000400000000000000" pitchFamily="2" charset="-78"/>
              </a:rPr>
              <a:t>تفريط</a:t>
            </a:r>
            <a:r>
              <a:rPr lang="fa-IR" sz="4800" b="1" dirty="0" smtClean="0">
                <a:cs typeface="B Lotus" panose="00000400000000000000" pitchFamily="2" charset="-78"/>
              </a:rPr>
              <a:t> </a:t>
            </a:r>
            <a:r>
              <a:rPr lang="fa-IR" sz="4800" b="1" dirty="0" smtClean="0">
                <a:solidFill>
                  <a:srgbClr val="00B050"/>
                </a:solidFill>
                <a:cs typeface="B Lotus" panose="00000400000000000000" pitchFamily="2" charset="-78"/>
              </a:rPr>
              <a:t>باشيم</a:t>
            </a:r>
            <a:r>
              <a:rPr lang="fa-IR" sz="4800" b="1" dirty="0" smtClean="0">
                <a:cs typeface="B Lotus" panose="00000400000000000000" pitchFamily="2" charset="-78"/>
              </a:rPr>
              <a:t> </a:t>
            </a:r>
            <a:endParaRPr lang="fa-IR" sz="4800" b="1" dirty="0">
              <a:cs typeface="B Lotus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327" y="1873405"/>
            <a:ext cx="9824224" cy="4167957"/>
          </a:xfrm>
        </p:spPr>
        <p:txBody>
          <a:bodyPr>
            <a:normAutofit lnSpcReduction="10000"/>
          </a:bodyPr>
          <a:lstStyle/>
          <a:p>
            <a:r>
              <a:rPr lang="fa-IR" sz="4800" b="1" dirty="0">
                <a:cs typeface="Titr" panose="00000700000000000000" pitchFamily="2" charset="-78"/>
              </a:rPr>
              <a:t>مَنْ قَضَى حَقَّ مَنْ لَا يَقْضِي حَقَّهُ </a:t>
            </a:r>
            <a:r>
              <a:rPr lang="fa-IR" sz="4800" b="1" dirty="0" smtClean="0">
                <a:cs typeface="Titr" panose="00000700000000000000" pitchFamily="2" charset="-78"/>
              </a:rPr>
              <a:t>فَقَدْ </a:t>
            </a:r>
            <a:r>
              <a:rPr lang="fa-IR" sz="4800" b="1" dirty="0">
                <a:cs typeface="Titr" panose="00000700000000000000" pitchFamily="2" charset="-78"/>
              </a:rPr>
              <a:t>عَبَدَه</a:t>
            </a:r>
            <a:r>
              <a:rPr lang="fa-IR" sz="4800" b="1" dirty="0" smtClean="0">
                <a:cs typeface="Titr" panose="00000700000000000000" pitchFamily="2" charset="-78"/>
              </a:rPr>
              <a:t>‏</a:t>
            </a:r>
          </a:p>
          <a:p>
            <a:endParaRPr lang="fa-IR" sz="3600" dirty="0" smtClean="0"/>
          </a:p>
          <a:p>
            <a:pPr marL="0" indent="0" algn="ctr">
              <a:buNone/>
            </a:pPr>
            <a:r>
              <a:rPr lang="fa-IR" sz="2800" b="1" dirty="0" smtClean="0"/>
              <a:t>اگر حق </a:t>
            </a:r>
            <a:r>
              <a:rPr lang="fa-IR" sz="2800" b="1" dirty="0"/>
              <a:t>كسى را رعايت كند كه حق وى را رعايت نمى‏نمايد </a:t>
            </a:r>
            <a:endParaRPr lang="fa-IR" sz="2800" b="1" dirty="0" smtClean="0"/>
          </a:p>
          <a:p>
            <a:pPr marL="0" indent="0" algn="ctr">
              <a:buNone/>
            </a:pPr>
            <a:r>
              <a:rPr lang="fa-IR" sz="2800" b="1" dirty="0" smtClean="0"/>
              <a:t>هر </a:t>
            </a:r>
            <a:r>
              <a:rPr lang="fa-IR" sz="2800" b="1" dirty="0"/>
              <a:t>آينه او را بندگى كرده.</a:t>
            </a:r>
            <a:br>
              <a:rPr lang="fa-IR" sz="2800" b="1" dirty="0"/>
            </a:br>
            <a:endParaRPr lang="fa-IR" sz="4800" b="1" dirty="0"/>
          </a:p>
          <a:p>
            <a:endParaRPr lang="fa-IR" sz="3600" dirty="0" smtClean="0"/>
          </a:p>
          <a:p>
            <a:pPr marL="0" indent="0" algn="l">
              <a:buNone/>
            </a:pPr>
            <a:r>
              <a:rPr lang="fa-IR" dirty="0" smtClean="0"/>
              <a:t>حكمت 164 نهج البلاغه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6319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87660"/>
            <a:ext cx="9068832" cy="1408771"/>
          </a:xfrm>
        </p:spPr>
        <p:txBody>
          <a:bodyPr>
            <a:normAutofit/>
          </a:bodyPr>
          <a:lstStyle/>
          <a:p>
            <a:pPr algn="r"/>
            <a:r>
              <a:rPr lang="fa-IR" sz="4000" dirty="0" smtClean="0">
                <a:solidFill>
                  <a:schemeClr val="tx1"/>
                </a:solidFill>
                <a:cs typeface="Titr" panose="00000700000000000000" pitchFamily="2" charset="-78"/>
              </a:rPr>
              <a:t>خلاصه مطالب عنوان شده در اين جلسه : </a:t>
            </a:r>
            <a:endParaRPr lang="fa-IR" sz="4000" dirty="0">
              <a:solidFill>
                <a:schemeClr val="tx1"/>
              </a:solidFill>
              <a:cs typeface="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962615"/>
            <a:ext cx="9581789" cy="4078748"/>
          </a:xfrm>
        </p:spPr>
        <p:txBody>
          <a:bodyPr>
            <a:normAutofit/>
          </a:bodyPr>
          <a:lstStyle/>
          <a:p>
            <a:r>
              <a:rPr lang="fa-IR" sz="3200" b="1" dirty="0" smtClean="0">
                <a:cs typeface="B Lotus" panose="00000400000000000000" pitchFamily="2" charset="-78"/>
              </a:rPr>
              <a:t>هر كاري را از راهش وارد شويم (كم هزينه تر ، نتيجه بخش تر) ؛</a:t>
            </a:r>
          </a:p>
          <a:p>
            <a:r>
              <a:rPr lang="fa-IR" sz="3200" b="1" dirty="0" smtClean="0">
                <a:cs typeface="B Lotus" panose="00000400000000000000" pitchFamily="2" charset="-78"/>
              </a:rPr>
              <a:t>زود قضاوت نكنيم ،‌بدون تفكر و تامّل نسبت به عواقب ،‌اقدام كنيم ؛</a:t>
            </a:r>
          </a:p>
          <a:p>
            <a:r>
              <a:rPr lang="fa-IR" sz="3200" b="1" dirty="0" smtClean="0">
                <a:cs typeface="B Lotus" panose="00000400000000000000" pitchFamily="2" charset="-78"/>
              </a:rPr>
              <a:t>خيلي از برخوردهاي ديگران بخاطر عدم آگاهي شان هست ؛</a:t>
            </a:r>
          </a:p>
          <a:p>
            <a:r>
              <a:rPr lang="fa-IR" sz="3200" b="1" dirty="0" smtClean="0">
                <a:cs typeface="B Lotus" panose="00000400000000000000" pitchFamily="2" charset="-78"/>
              </a:rPr>
              <a:t>در محبّت كردن و جدّي بودن مراقب افراط و تفريط باشيم ؛</a:t>
            </a:r>
          </a:p>
          <a:p>
            <a:r>
              <a:rPr lang="fa-IR" sz="3200" b="1" dirty="0" smtClean="0">
                <a:cs typeface="2  Mehr" panose="00000700000000000000" pitchFamily="2" charset="-78"/>
              </a:rPr>
              <a:t>دشمن را به دوست تبديل كردن هنر است.</a:t>
            </a:r>
            <a:endParaRPr lang="fa-IR" sz="3200" b="1" dirty="0">
              <a:cs typeface="2  Meh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005283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435" y="2420567"/>
            <a:ext cx="7928517" cy="406643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471" y="712922"/>
            <a:ext cx="10337370" cy="1317356"/>
          </a:xfrm>
        </p:spPr>
        <p:txBody>
          <a:bodyPr>
            <a:normAutofit/>
          </a:bodyPr>
          <a:lstStyle/>
          <a:p>
            <a:pPr algn="ctr"/>
            <a:r>
              <a:rPr lang="fa-IR" sz="4400" dirty="0" smtClean="0">
                <a:solidFill>
                  <a:schemeClr val="tx1"/>
                </a:solidFill>
                <a:cs typeface="Titr" panose="00000700000000000000" pitchFamily="2" charset="-78"/>
              </a:rPr>
              <a:t>گره اي كه با دست باز </a:t>
            </a:r>
            <a:r>
              <a:rPr lang="fa-IR" sz="4400" dirty="0" smtClean="0">
                <a:solidFill>
                  <a:schemeClr val="tx1"/>
                </a:solidFill>
                <a:cs typeface="Titr" panose="00000700000000000000" pitchFamily="2" charset="-78"/>
              </a:rPr>
              <a:t>ميشود </a:t>
            </a:r>
            <a:r>
              <a:rPr lang="fa-IR" sz="4400" dirty="0" smtClean="0">
                <a:solidFill>
                  <a:schemeClr val="tx1"/>
                </a:solidFill>
                <a:cs typeface="Titr" panose="00000700000000000000" pitchFamily="2" charset="-78"/>
              </a:rPr>
              <a:t>را با دندان محكم نكن </a:t>
            </a:r>
            <a:endParaRPr lang="fa-IR" sz="4400" dirty="0">
              <a:solidFill>
                <a:schemeClr val="tx1"/>
              </a:solidFill>
              <a:cs typeface="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 rot="20035122">
            <a:off x="47931" y="2743655"/>
            <a:ext cx="5418887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a-IR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" panose="00000700000000000000" pitchFamily="2" charset="-78"/>
              </a:rPr>
              <a:t>برادرت را با احسان كردن </a:t>
            </a:r>
            <a:r>
              <a:rPr lang="fa-IR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" panose="00000700000000000000" pitchFamily="2" charset="-78"/>
              </a:rPr>
              <a:t>توبيخ كن</a:t>
            </a:r>
            <a:endParaRPr lang="fa-IR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tr" panose="00000700000000000000" pitchFamily="2" charset="-78"/>
            </a:endParaRPr>
          </a:p>
          <a:p>
            <a:pPr algn="ctr">
              <a:lnSpc>
                <a:spcPct val="150000"/>
              </a:lnSpc>
            </a:pPr>
            <a:r>
              <a:rPr lang="fa-IR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" panose="00000700000000000000" pitchFamily="2" charset="-78"/>
              </a:rPr>
              <a:t>و شرّش را با نعمت دادن به او </a:t>
            </a:r>
            <a:r>
              <a:rPr lang="fa-IR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" panose="00000700000000000000" pitchFamily="2" charset="-78"/>
              </a:rPr>
              <a:t>رد كن </a:t>
            </a:r>
            <a:endParaRPr lang="fa-IR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5983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</TotalTime>
  <Words>483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2  Mehr</vt:lpstr>
      <vt:lpstr>Arial</vt:lpstr>
      <vt:lpstr>B Lotus</vt:lpstr>
      <vt:lpstr>Tahoma</vt:lpstr>
      <vt:lpstr>Titr</vt:lpstr>
      <vt:lpstr>Trebuchet MS</vt:lpstr>
      <vt:lpstr>Wingdings 3</vt:lpstr>
      <vt:lpstr>Facet</vt:lpstr>
      <vt:lpstr>گره اي كه با دست باز مي شود  را با دندان باز نكن</vt:lpstr>
      <vt:lpstr>عَاتِبْ أَخَاكَ بِالْإِحْسَانِ إِلَيْهِ   وَ ارْدُدْ شَرَّهُ بِالْإِنْعَامِ عَلَيْه‏ </vt:lpstr>
      <vt:lpstr>دستور اسلام : </vt:lpstr>
      <vt:lpstr>زود عكس العمل نشان ندهيم </vt:lpstr>
      <vt:lpstr>روش پيشنهادي اسلام در برخوردها  شخص مقابل را به دوست و حامي خودت تبديل كن </vt:lpstr>
      <vt:lpstr>دو نمونه </vt:lpstr>
      <vt:lpstr>هميشه و در همه جا مراقب افراط و تفريط باشيم </vt:lpstr>
      <vt:lpstr>خلاصه مطالب عنوان شده در اين جلسه : </vt:lpstr>
      <vt:lpstr>گره اي كه با دست باز ميشود را با دندان محكم نكن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User-1</dc:creator>
  <cp:lastModifiedBy>User-1</cp:lastModifiedBy>
  <cp:revision>34</cp:revision>
  <dcterms:created xsi:type="dcterms:W3CDTF">2018-12-01T11:57:11Z</dcterms:created>
  <dcterms:modified xsi:type="dcterms:W3CDTF">2019-08-04T09:35:04Z</dcterms:modified>
</cp:coreProperties>
</file>