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6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E9A4-73C6-45FB-83E0-7D9411D3D89B}" type="datetimeFigureOut">
              <a:rPr lang="fa-IR" smtClean="0"/>
              <a:t>1440/11/05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7AC-C21F-49C6-A418-EC30549F5F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0116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E9A4-73C6-45FB-83E0-7D9411D3D89B}" type="datetimeFigureOut">
              <a:rPr lang="fa-IR" smtClean="0"/>
              <a:t>1440/11/05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7AC-C21F-49C6-A418-EC30549F5F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5636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E9A4-73C6-45FB-83E0-7D9411D3D89B}" type="datetimeFigureOut">
              <a:rPr lang="fa-IR" smtClean="0"/>
              <a:t>1440/11/05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7AC-C21F-49C6-A418-EC30549F5FC0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2106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E9A4-73C6-45FB-83E0-7D9411D3D89B}" type="datetimeFigureOut">
              <a:rPr lang="fa-IR" smtClean="0"/>
              <a:t>1440/11/05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7AC-C21F-49C6-A418-EC30549F5F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32743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E9A4-73C6-45FB-83E0-7D9411D3D89B}" type="datetimeFigureOut">
              <a:rPr lang="fa-IR" smtClean="0"/>
              <a:t>1440/11/05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7AC-C21F-49C6-A418-EC30549F5FC0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529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E9A4-73C6-45FB-83E0-7D9411D3D89B}" type="datetimeFigureOut">
              <a:rPr lang="fa-IR" smtClean="0"/>
              <a:t>1440/11/05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7AC-C21F-49C6-A418-EC30549F5F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72316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E9A4-73C6-45FB-83E0-7D9411D3D89B}" type="datetimeFigureOut">
              <a:rPr lang="fa-IR" smtClean="0"/>
              <a:t>1440/11/05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7AC-C21F-49C6-A418-EC30549F5F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36717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E9A4-73C6-45FB-83E0-7D9411D3D89B}" type="datetimeFigureOut">
              <a:rPr lang="fa-IR" smtClean="0"/>
              <a:t>1440/11/05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7AC-C21F-49C6-A418-EC30549F5F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2438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E9A4-73C6-45FB-83E0-7D9411D3D89B}" type="datetimeFigureOut">
              <a:rPr lang="fa-IR" smtClean="0"/>
              <a:t>1440/11/05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7AC-C21F-49C6-A418-EC30549F5F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5227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E9A4-73C6-45FB-83E0-7D9411D3D89B}" type="datetimeFigureOut">
              <a:rPr lang="fa-IR" smtClean="0"/>
              <a:t>1440/11/05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7AC-C21F-49C6-A418-EC30549F5F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50516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E9A4-73C6-45FB-83E0-7D9411D3D89B}" type="datetimeFigureOut">
              <a:rPr lang="fa-IR" smtClean="0"/>
              <a:t>1440/11/05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7AC-C21F-49C6-A418-EC30549F5F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08402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E9A4-73C6-45FB-83E0-7D9411D3D89B}" type="datetimeFigureOut">
              <a:rPr lang="fa-IR" smtClean="0"/>
              <a:t>1440/11/05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7AC-C21F-49C6-A418-EC30549F5F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57411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E9A4-73C6-45FB-83E0-7D9411D3D89B}" type="datetimeFigureOut">
              <a:rPr lang="fa-IR" smtClean="0"/>
              <a:t>1440/11/05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7AC-C21F-49C6-A418-EC30549F5F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1900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E9A4-73C6-45FB-83E0-7D9411D3D89B}" type="datetimeFigureOut">
              <a:rPr lang="fa-IR" smtClean="0"/>
              <a:t>1440/11/05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7AC-C21F-49C6-A418-EC30549F5F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0520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E9A4-73C6-45FB-83E0-7D9411D3D89B}" type="datetimeFigureOut">
              <a:rPr lang="fa-IR" smtClean="0"/>
              <a:t>1440/11/05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7AC-C21F-49C6-A418-EC30549F5F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4853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E9A4-73C6-45FB-83E0-7D9411D3D89B}" type="datetimeFigureOut">
              <a:rPr lang="fa-IR" smtClean="0"/>
              <a:t>1440/11/05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37AC-C21F-49C6-A418-EC30549F5F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858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4E9A4-73C6-45FB-83E0-7D9411D3D89B}" type="datetimeFigureOut">
              <a:rPr lang="fa-IR" smtClean="0"/>
              <a:t>1440/11/05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7237AC-C21F-49C6-A418-EC30549F5FC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5574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2531" y="1863240"/>
            <a:ext cx="7766936" cy="1453397"/>
          </a:xfrm>
        </p:spPr>
        <p:txBody>
          <a:bodyPr/>
          <a:lstStyle/>
          <a:p>
            <a:r>
              <a:rPr lang="fa-IR" sz="4800" dirty="0" smtClean="0">
                <a:solidFill>
                  <a:srgbClr val="002060"/>
                </a:solidFill>
                <a:cs typeface="2  Titr" panose="00000700000000000000" pitchFamily="2" charset="-78"/>
              </a:rPr>
              <a:t>ارزش</a:t>
            </a:r>
            <a:r>
              <a:rPr lang="fa-IR" sz="8000" dirty="0" smtClean="0">
                <a:solidFill>
                  <a:srgbClr val="002060"/>
                </a:solidFill>
                <a:cs typeface="2  Titr" panose="00000700000000000000" pitchFamily="2" charset="-78"/>
              </a:rPr>
              <a:t> مروّت </a:t>
            </a:r>
            <a:endParaRPr lang="fa-IR" sz="8000" dirty="0">
              <a:solidFill>
                <a:srgbClr val="002060"/>
              </a:solidFill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875" y="4370521"/>
            <a:ext cx="8127128" cy="2061276"/>
          </a:xfrm>
        </p:spPr>
        <p:txBody>
          <a:bodyPr>
            <a:normAutofit/>
          </a:bodyPr>
          <a:lstStyle/>
          <a:p>
            <a:endParaRPr lang="fa-IR" dirty="0" smtClean="0"/>
          </a:p>
          <a:p>
            <a:r>
              <a:rPr lang="fa-IR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شرح حكمت 19 نهج البلاغه (فيض الإسلام) ، 20 صبحي صالح </a:t>
            </a:r>
          </a:p>
          <a:p>
            <a:r>
              <a:rPr lang="fa-IR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برگرفته از بنياد مجازي نهج البلاغه </a:t>
            </a:r>
          </a:p>
          <a:p>
            <a:r>
              <a:rPr lang="fa-IR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تعداد صفحات نمايش : </a:t>
            </a:r>
            <a:r>
              <a:rPr lang="fa-IR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6  اسلايد</a:t>
            </a:r>
            <a:endParaRPr lang="fa-IR" b="1" dirty="0" smtClean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fa-IR" b="1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زمان تقريبي ارائه : 20 دقيقه </a:t>
            </a:r>
            <a:endParaRPr lang="fa-IR" b="1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35" y="925995"/>
            <a:ext cx="4928461" cy="29570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4977">
            <a:off x="8697312" y="-24338"/>
            <a:ext cx="3297499" cy="22759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94118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544" y="0"/>
            <a:ext cx="9581371" cy="138796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a-IR" dirty="0">
                <a:solidFill>
                  <a:srgbClr val="002060"/>
                </a:solidFill>
                <a:cs typeface="2  Titr" panose="00000700000000000000" pitchFamily="2" charset="-78"/>
              </a:rPr>
              <a:t>أَقِيلُوا ذَوِي الْمُرُوءَاتِ </a:t>
            </a:r>
            <a:r>
              <a:rPr lang="fa-IR" dirty="0" smtClean="0">
                <a:solidFill>
                  <a:srgbClr val="002060"/>
                </a:solidFill>
                <a:cs typeface="2  Titr" panose="00000700000000000000" pitchFamily="2" charset="-78"/>
              </a:rPr>
              <a:t>عَثَرَاتِهِمْ</a:t>
            </a:r>
            <a:br>
              <a:rPr lang="fa-IR" dirty="0" smtClean="0">
                <a:solidFill>
                  <a:srgbClr val="002060"/>
                </a:solidFill>
                <a:cs typeface="2  Titr" panose="00000700000000000000" pitchFamily="2" charset="-78"/>
              </a:rPr>
            </a:br>
            <a:r>
              <a:rPr lang="fa-IR" dirty="0" smtClean="0">
                <a:solidFill>
                  <a:srgbClr val="002060"/>
                </a:solidFill>
                <a:cs typeface="2  Titr" panose="00000700000000000000" pitchFamily="2" charset="-78"/>
              </a:rPr>
              <a:t>‏ </a:t>
            </a:r>
            <a:r>
              <a:rPr lang="fa-IR" dirty="0" smtClean="0">
                <a:solidFill>
                  <a:srgbClr val="002060"/>
                </a:solidFill>
                <a:cs typeface="2  Titr" panose="00000700000000000000" pitchFamily="2" charset="-78"/>
              </a:rPr>
              <a:t>فَمَا </a:t>
            </a:r>
            <a:r>
              <a:rPr lang="fa-IR" dirty="0">
                <a:solidFill>
                  <a:srgbClr val="002060"/>
                </a:solidFill>
                <a:cs typeface="2  Titr" panose="00000700000000000000" pitchFamily="2" charset="-78"/>
              </a:rPr>
              <a:t>يَعْثُرُ مِنْهُمْ عَاثِرٌ إِلَّا وَ </a:t>
            </a:r>
            <a:r>
              <a:rPr lang="fa-IR" sz="2200" dirty="0">
                <a:solidFill>
                  <a:srgbClr val="002060"/>
                </a:solidFill>
                <a:cs typeface="2  Titr" panose="00000700000000000000" pitchFamily="2" charset="-78"/>
              </a:rPr>
              <a:t>[يَدُهُ بِيَدِ اللَّهِ‏] </a:t>
            </a:r>
            <a:r>
              <a:rPr lang="fa-IR" dirty="0">
                <a:solidFill>
                  <a:srgbClr val="002060"/>
                </a:solidFill>
                <a:cs typeface="2  Titr" panose="00000700000000000000" pitchFamily="2" charset="-78"/>
              </a:rPr>
              <a:t>يَدُ اللَّهِ بِيَدِهِ يَرْفَعُه</a:t>
            </a:r>
            <a:r>
              <a:rPr lang="fa-IR" dirty="0">
                <a:solidFill>
                  <a:srgbClr val="002060"/>
                </a:solidFill>
              </a:rPr>
              <a:t>‏</a:t>
            </a:r>
            <a:r>
              <a:rPr lang="fa-IR" dirty="0"/>
              <a:t/>
            </a:r>
            <a:br>
              <a:rPr lang="fa-IR" dirty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> </a:t>
            </a:r>
            <a:endParaRPr lang="fa-I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44" y="1566192"/>
            <a:ext cx="4482429" cy="2752753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19973" y="1930400"/>
            <a:ext cx="5393409" cy="465638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a-IR" sz="2400" dirty="0">
                <a:solidFill>
                  <a:schemeClr val="tx1">
                    <a:lumMod val="95000"/>
                    <a:lumOff val="5000"/>
                  </a:schemeClr>
                </a:solidFill>
                <a:cs typeface="2  Titr" panose="00000700000000000000" pitchFamily="2" charset="-78"/>
              </a:rPr>
              <a:t>از خطا و لغزشهاى جوانمردان بگذريد كه از آنان كسى نمى‏لغزد مگر آنكه دست (لطف) خدا بدست او است كه او را (از آن لغزش) بلند مى‏نمايد </a:t>
            </a:r>
            <a:r>
              <a:rPr lang="fa-IR" sz="2000" dirty="0">
                <a:solidFill>
                  <a:schemeClr val="tx1">
                    <a:lumMod val="95000"/>
                    <a:lumOff val="5000"/>
                  </a:schemeClr>
                </a:solidFill>
                <a:cs typeface="2  Titr" panose="00000700000000000000" pitchFamily="2" charset="-78"/>
              </a:rPr>
              <a:t>(موفّق مى‏سازد تا از آن خطا و زشتى باز گردد، خلاصه خداوند نيكوكاران را توفيق عطا </a:t>
            </a:r>
            <a:r>
              <a:rPr lang="fa-IR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2  Titr" panose="00000700000000000000" pitchFamily="2" charset="-78"/>
              </a:rPr>
              <a:t>فرمايد)</a:t>
            </a:r>
            <a:r>
              <a:rPr lang="fa-IR" sz="2000" dirty="0">
                <a:solidFill>
                  <a:schemeClr val="tx1">
                    <a:lumMod val="95000"/>
                    <a:lumOff val="5000"/>
                  </a:schemeClr>
                </a:solidFill>
                <a:cs typeface="2  Titr" panose="00000700000000000000" pitchFamily="2" charset="-78"/>
              </a:rPr>
              <a:t/>
            </a:r>
            <a:br>
              <a:rPr lang="fa-IR" sz="2000" dirty="0">
                <a:solidFill>
                  <a:schemeClr val="tx1">
                    <a:lumMod val="95000"/>
                    <a:lumOff val="5000"/>
                  </a:schemeClr>
                </a:solidFill>
                <a:cs typeface="2  Titr" panose="00000700000000000000" pitchFamily="2" charset="-78"/>
              </a:rPr>
            </a:br>
            <a:endParaRPr lang="fa-IR" sz="2000" dirty="0" smtClean="0">
              <a:solidFill>
                <a:schemeClr val="tx1">
                  <a:lumMod val="95000"/>
                  <a:lumOff val="5000"/>
                </a:schemeClr>
              </a:solidFill>
              <a:cs typeface="2  Titr" panose="000007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2  Titr" panose="00000700000000000000" pitchFamily="2" charset="-78"/>
              </a:rPr>
              <a:t>إقاله كردن : معامله را فسخ كردن </a:t>
            </a:r>
          </a:p>
          <a:p>
            <a:endParaRPr lang="fa-IR" dirty="0"/>
          </a:p>
        </p:txBody>
      </p:sp>
      <p:sp>
        <p:nvSpPr>
          <p:cNvPr id="3" name="Rectangle 2"/>
          <p:cNvSpPr/>
          <p:nvPr/>
        </p:nvSpPr>
        <p:spPr>
          <a:xfrm>
            <a:off x="821412" y="4532213"/>
            <a:ext cx="423103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dirty="0">
                <a:solidFill>
                  <a:srgbClr val="7030A0"/>
                </a:solidFill>
                <a:cs typeface="2  Titr" panose="00000700000000000000" pitchFamily="2" charset="-78"/>
              </a:rPr>
              <a:t>گر بر سر نفس خود امیری، مردی</a:t>
            </a:r>
          </a:p>
          <a:p>
            <a:pPr algn="ctr"/>
            <a:endParaRPr lang="fa-IR" dirty="0">
              <a:solidFill>
                <a:srgbClr val="7030A0"/>
              </a:solidFill>
              <a:cs typeface="2  Titr" panose="00000700000000000000" pitchFamily="2" charset="-78"/>
            </a:endParaRPr>
          </a:p>
          <a:p>
            <a:pPr algn="ctr"/>
            <a:r>
              <a:rPr lang="fa-IR" dirty="0">
                <a:solidFill>
                  <a:srgbClr val="7030A0"/>
                </a:solidFill>
                <a:cs typeface="2  Titr" panose="00000700000000000000" pitchFamily="2" charset="-78"/>
              </a:rPr>
              <a:t>بر کور و کر ار نکته نگیری، مردی</a:t>
            </a:r>
          </a:p>
          <a:p>
            <a:pPr algn="ctr"/>
            <a:endParaRPr lang="fa-IR" dirty="0">
              <a:solidFill>
                <a:srgbClr val="7030A0"/>
              </a:solidFill>
              <a:cs typeface="2  Titr" panose="00000700000000000000" pitchFamily="2" charset="-78"/>
            </a:endParaRPr>
          </a:p>
          <a:p>
            <a:pPr algn="ctr"/>
            <a:r>
              <a:rPr lang="fa-IR" dirty="0">
                <a:solidFill>
                  <a:srgbClr val="7030A0"/>
                </a:solidFill>
                <a:cs typeface="2  Titr" panose="00000700000000000000" pitchFamily="2" charset="-78"/>
              </a:rPr>
              <a:t>مردی نبود فتاده را پای زدن</a:t>
            </a:r>
          </a:p>
          <a:p>
            <a:pPr algn="ctr"/>
            <a:endParaRPr lang="fa-IR" dirty="0">
              <a:solidFill>
                <a:srgbClr val="7030A0"/>
              </a:solidFill>
              <a:cs typeface="2  Titr" panose="00000700000000000000" pitchFamily="2" charset="-78"/>
            </a:endParaRPr>
          </a:p>
          <a:p>
            <a:pPr algn="ctr"/>
            <a:r>
              <a:rPr lang="fa-IR" dirty="0">
                <a:solidFill>
                  <a:srgbClr val="7030A0"/>
                </a:solidFill>
                <a:cs typeface="2  Titr" panose="00000700000000000000" pitchFamily="2" charset="-78"/>
              </a:rPr>
              <a:t>گر دست فتاده‌ای بگیری، مردی</a:t>
            </a:r>
          </a:p>
        </p:txBody>
      </p:sp>
    </p:spTree>
    <p:extLst>
      <p:ext uri="{BB962C8B-B14F-4D97-AF65-F5344CB8AC3E}">
        <p14:creationId xmlns:p14="http://schemas.microsoft.com/office/powerpoint/2010/main" val="2982635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 rot="396111">
            <a:off x="678460" y="570864"/>
            <a:ext cx="9074958" cy="28895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3600" b="1" dirty="0">
                <a:cs typeface="Titr" panose="00000700000000000000" pitchFamily="2" charset="-78"/>
              </a:rPr>
              <a:t>اگر مي خواهيم </a:t>
            </a:r>
            <a:r>
              <a:rPr lang="fa-IR" sz="3600" b="1" dirty="0" smtClean="0">
                <a:cs typeface="Titr" panose="00000700000000000000" pitchFamily="2" charset="-78"/>
              </a:rPr>
              <a:t>: </a:t>
            </a:r>
          </a:p>
          <a:p>
            <a:pPr marL="0" indent="0" algn="ctr">
              <a:buNone/>
            </a:pPr>
            <a:r>
              <a:rPr lang="fa-IR" sz="3600" b="1" dirty="0" smtClean="0">
                <a:cs typeface="Titr" panose="00000700000000000000" pitchFamily="2" charset="-78"/>
              </a:rPr>
              <a:t>عاقبت </a:t>
            </a:r>
            <a:r>
              <a:rPr lang="fa-IR" sz="3600" b="1" dirty="0">
                <a:cs typeface="Titr" panose="00000700000000000000" pitchFamily="2" charset="-78"/>
              </a:rPr>
              <a:t>بخير شويم </a:t>
            </a:r>
            <a:endParaRPr lang="fa-IR" sz="3600" b="1" dirty="0" smtClean="0">
              <a:cs typeface="Titr" panose="00000700000000000000" pitchFamily="2" charset="-78"/>
            </a:endParaRPr>
          </a:p>
          <a:p>
            <a:pPr marL="0" indent="0" algn="ctr">
              <a:buNone/>
            </a:pPr>
            <a:r>
              <a:rPr lang="fa-IR" sz="3600" b="1" dirty="0" smtClean="0">
                <a:cs typeface="Titr" panose="00000700000000000000" pitchFamily="2" charset="-78"/>
              </a:rPr>
              <a:t>و </a:t>
            </a:r>
          </a:p>
          <a:p>
            <a:pPr marL="0" indent="0" algn="ctr">
              <a:buNone/>
            </a:pPr>
            <a:r>
              <a:rPr lang="fa-IR" sz="3600" b="1" dirty="0" smtClean="0">
                <a:cs typeface="Titr" panose="00000700000000000000" pitchFamily="2" charset="-78"/>
              </a:rPr>
              <a:t>خدا </a:t>
            </a:r>
            <a:r>
              <a:rPr lang="fa-IR" sz="3600" b="1" dirty="0">
                <a:cs typeface="Titr" panose="00000700000000000000" pitchFamily="2" charset="-78"/>
              </a:rPr>
              <a:t>دستمان را بگيرد :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11030" r="-7341"/>
          <a:stretch/>
        </p:blipFill>
        <p:spPr>
          <a:xfrm>
            <a:off x="2089975" y="3409627"/>
            <a:ext cx="8138906" cy="34483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805912" y="4018376"/>
            <a:ext cx="47114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8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" panose="00000700000000000000" pitchFamily="2" charset="-78"/>
              </a:rPr>
              <a:t>نامرد نباشيم </a:t>
            </a:r>
          </a:p>
        </p:txBody>
      </p:sp>
    </p:spTree>
    <p:extLst>
      <p:ext uri="{BB962C8B-B14F-4D97-AF65-F5344CB8AC3E}">
        <p14:creationId xmlns:p14="http://schemas.microsoft.com/office/powerpoint/2010/main" val="8947860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008109">
            <a:off x="25461" y="214115"/>
            <a:ext cx="5690892" cy="1048906"/>
          </a:xfrm>
        </p:spPr>
        <p:txBody>
          <a:bodyPr/>
          <a:lstStyle/>
          <a:p>
            <a:r>
              <a:rPr lang="fa-IR" dirty="0" smtClean="0"/>
              <a:t>نمونه اي از مروّت در روايات </a:t>
            </a:r>
            <a:endParaRPr lang="fa-I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981" y="1394848"/>
            <a:ext cx="11794210" cy="1518834"/>
          </a:xfrm>
        </p:spPr>
        <p:txBody>
          <a:bodyPr/>
          <a:lstStyle/>
          <a:p>
            <a:r>
              <a:rPr lang="fa-IR" dirty="0"/>
              <a:t>سِتٌّ مِنَ الْمُرُوءَةِ ثَلَاثٌ‏ مِنْهَا فِي الْحَضَرِ وَ ثَلَاثٌ‏ مِنْهَا فِي </a:t>
            </a:r>
            <a:r>
              <a:rPr lang="fa-IR" dirty="0" smtClean="0"/>
              <a:t>السَّفَرِ</a:t>
            </a:r>
          </a:p>
          <a:p>
            <a:endParaRPr lang="fa-IR" sz="1000" dirty="0" smtClean="0"/>
          </a:p>
          <a:p>
            <a:r>
              <a:rPr lang="fa-IR" dirty="0" smtClean="0"/>
              <a:t> </a:t>
            </a:r>
            <a:r>
              <a:rPr lang="fa-IR" b="1" dirty="0"/>
              <a:t>فَأَمَّا الَّتِي فِي </a:t>
            </a:r>
            <a:r>
              <a:rPr lang="fa-IR" b="1" dirty="0" smtClean="0"/>
              <a:t>الْحَضَرِ</a:t>
            </a:r>
            <a:r>
              <a:rPr lang="fa-IR" b="1" dirty="0" smtClean="0">
                <a:solidFill>
                  <a:srgbClr val="0070C0"/>
                </a:solidFill>
              </a:rPr>
              <a:t>فَتِلَاوَةُ </a:t>
            </a:r>
            <a:r>
              <a:rPr lang="fa-IR" b="1" dirty="0">
                <a:solidFill>
                  <a:srgbClr val="0070C0"/>
                </a:solidFill>
              </a:rPr>
              <a:t>كِتَابِ اللَّهِ </a:t>
            </a:r>
            <a:r>
              <a:rPr lang="fa-IR" sz="1100" b="1" dirty="0">
                <a:solidFill>
                  <a:srgbClr val="0070C0"/>
                </a:solidFill>
              </a:rPr>
              <a:t>عَزَّ وَ جَلَّ </a:t>
            </a:r>
            <a:r>
              <a:rPr lang="fa-IR" sz="2000" b="1" dirty="0"/>
              <a:t>وَ </a:t>
            </a:r>
            <a:r>
              <a:rPr lang="fa-IR" sz="2000" b="1" dirty="0">
                <a:solidFill>
                  <a:srgbClr val="00B050"/>
                </a:solidFill>
              </a:rPr>
              <a:t>عِمَارَةُ مَسَاجِدِ اللَّهِ </a:t>
            </a:r>
            <a:r>
              <a:rPr lang="fa-IR" sz="2000" b="1" dirty="0"/>
              <a:t>وَ </a:t>
            </a:r>
            <a:r>
              <a:rPr lang="fa-IR" sz="2000" b="1" dirty="0">
                <a:solidFill>
                  <a:srgbClr val="002060"/>
                </a:solidFill>
              </a:rPr>
              <a:t>اتِّخَاذُ الْإِخْوَانِ فِي اللَّهِ </a:t>
            </a:r>
            <a:r>
              <a:rPr lang="fa-IR" sz="1050" dirty="0">
                <a:solidFill>
                  <a:srgbClr val="002060"/>
                </a:solidFill>
              </a:rPr>
              <a:t>عَزَّ وَ جَل</a:t>
            </a:r>
            <a:r>
              <a:rPr lang="fa-IR" sz="1050" dirty="0"/>
              <a:t>َّ </a:t>
            </a:r>
            <a:endParaRPr lang="fa-IR" sz="1050" dirty="0" smtClean="0"/>
          </a:p>
          <a:p>
            <a:endParaRPr lang="fa-IR" sz="300" dirty="0" smtClean="0"/>
          </a:p>
          <a:p>
            <a:endParaRPr lang="fa-IR" sz="100" dirty="0" smtClean="0"/>
          </a:p>
          <a:p>
            <a:r>
              <a:rPr lang="fa-IR" b="1" dirty="0" smtClean="0"/>
              <a:t>وَ </a:t>
            </a:r>
            <a:r>
              <a:rPr lang="fa-IR" b="1" dirty="0"/>
              <a:t>أَمَّا الَّتِي فِي السَّفَرِ </a:t>
            </a:r>
            <a:r>
              <a:rPr lang="fa-IR" b="1" dirty="0">
                <a:solidFill>
                  <a:srgbClr val="C00000"/>
                </a:solidFill>
              </a:rPr>
              <a:t>فَبَذْلُ الزَّادِ </a:t>
            </a:r>
            <a:r>
              <a:rPr lang="fa-IR" b="1" dirty="0"/>
              <a:t>وَ </a:t>
            </a:r>
            <a:r>
              <a:rPr lang="fa-IR" b="1" dirty="0">
                <a:solidFill>
                  <a:srgbClr val="0070C0"/>
                </a:solidFill>
              </a:rPr>
              <a:t>حُسْنُ الْخُلُقِ </a:t>
            </a:r>
            <a:r>
              <a:rPr lang="fa-IR" b="1" dirty="0"/>
              <a:t>وَ </a:t>
            </a:r>
            <a:r>
              <a:rPr lang="fa-IR" b="1" dirty="0">
                <a:solidFill>
                  <a:srgbClr val="FFC000"/>
                </a:solidFill>
              </a:rPr>
              <a:t>الْمِزَاحُ فِي غَيْرِ الْمَعَاصِي</a:t>
            </a:r>
            <a:r>
              <a:rPr lang="fa-IR" b="1" dirty="0" smtClean="0"/>
              <a:t>‏</a:t>
            </a:r>
            <a:endParaRPr lang="fa-IR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69383" y="2737245"/>
            <a:ext cx="8617058" cy="3874577"/>
          </a:xfrm>
        </p:spPr>
        <p:txBody>
          <a:bodyPr/>
          <a:lstStyle/>
          <a:p>
            <a:pPr marL="914400" lvl="2" indent="0">
              <a:buNone/>
            </a:pPr>
            <a:endParaRPr lang="fa-IR" b="1" dirty="0">
              <a:solidFill>
                <a:srgbClr val="002060"/>
              </a:solidFill>
              <a:cs typeface="2  Titr" panose="00000700000000000000" pitchFamily="2" charset="-78"/>
            </a:endParaRPr>
          </a:p>
          <a:p>
            <a:pPr marL="3657600" lvl="8" indent="0">
              <a:buNone/>
            </a:pPr>
            <a:r>
              <a:rPr lang="fa-IR" sz="2400" b="1" dirty="0" smtClean="0">
                <a:solidFill>
                  <a:srgbClr val="002060"/>
                </a:solidFill>
                <a:cs typeface="2  Titr" panose="00000700000000000000" pitchFamily="2" charset="-78"/>
              </a:rPr>
              <a:t>خواندن قرآن </a:t>
            </a:r>
          </a:p>
          <a:p>
            <a:pPr lvl="3"/>
            <a:r>
              <a:rPr lang="fa-IR" sz="2400" b="1" dirty="0" smtClean="0">
                <a:solidFill>
                  <a:srgbClr val="002060"/>
                </a:solidFill>
                <a:cs typeface="2  Titr" panose="00000700000000000000" pitchFamily="2" charset="-78"/>
              </a:rPr>
              <a:t>در وطن 						مسجد رفتن</a:t>
            </a:r>
          </a:p>
          <a:p>
            <a:pPr marL="3657600" lvl="8" indent="0">
              <a:buNone/>
            </a:pPr>
            <a:r>
              <a:rPr lang="fa-IR" sz="2400" b="1" dirty="0" smtClean="0">
                <a:solidFill>
                  <a:srgbClr val="002060"/>
                </a:solidFill>
                <a:cs typeface="2  Titr" panose="00000700000000000000" pitchFamily="2" charset="-78"/>
              </a:rPr>
              <a:t>					دوستان خوب </a:t>
            </a:r>
          </a:p>
          <a:p>
            <a:r>
              <a:rPr lang="fa-IR" sz="2400" b="1" dirty="0" smtClean="0">
                <a:solidFill>
                  <a:srgbClr val="002060"/>
                </a:solidFill>
                <a:cs typeface="2  Titr" panose="00000700000000000000" pitchFamily="2" charset="-78"/>
              </a:rPr>
              <a:t>مروّت </a:t>
            </a:r>
          </a:p>
          <a:p>
            <a:pPr marL="3657600" lvl="8" indent="0">
              <a:buNone/>
            </a:pPr>
            <a:r>
              <a:rPr lang="fa-IR" sz="2400" b="1" dirty="0" smtClean="0">
                <a:solidFill>
                  <a:srgbClr val="002060"/>
                </a:solidFill>
                <a:cs typeface="2  Titr" panose="00000700000000000000" pitchFamily="2" charset="-78"/>
              </a:rPr>
              <a:t>اهل خرج بودن </a:t>
            </a:r>
          </a:p>
          <a:p>
            <a:pPr lvl="3"/>
            <a:r>
              <a:rPr lang="fa-IR" sz="2400" b="1" dirty="0" smtClean="0">
                <a:solidFill>
                  <a:srgbClr val="002060"/>
                </a:solidFill>
                <a:cs typeface="2  Titr" panose="00000700000000000000" pitchFamily="2" charset="-78"/>
              </a:rPr>
              <a:t>در سفر 					خوش اخلاق بودن 	</a:t>
            </a:r>
          </a:p>
          <a:p>
            <a:pPr marL="3657600" lvl="8" indent="0">
              <a:buNone/>
            </a:pPr>
            <a:r>
              <a:rPr lang="fa-IR" sz="2400" b="1" dirty="0" smtClean="0">
                <a:solidFill>
                  <a:srgbClr val="002060"/>
                </a:solidFill>
                <a:cs typeface="2  Titr" panose="00000700000000000000" pitchFamily="2" charset="-78"/>
              </a:rPr>
              <a:t>				شوخي و مزاح بدون گناه </a:t>
            </a:r>
            <a:endParaRPr lang="fa-IR" sz="2400" b="1" dirty="0">
              <a:solidFill>
                <a:srgbClr val="002060"/>
              </a:solidFill>
              <a:cs typeface="2  Titr" panose="00000700000000000000" pitchFamily="2" charset="-78"/>
            </a:endParaRPr>
          </a:p>
          <a:p>
            <a:endParaRPr lang="fa-IR" dirty="0" smtClean="0"/>
          </a:p>
          <a:p>
            <a:endParaRPr lang="fa-IR" dirty="0"/>
          </a:p>
        </p:txBody>
      </p:sp>
      <p:sp>
        <p:nvSpPr>
          <p:cNvPr id="7" name="Right Arrow 6"/>
          <p:cNvSpPr/>
          <p:nvPr/>
        </p:nvSpPr>
        <p:spPr>
          <a:xfrm rot="13194154">
            <a:off x="7516677" y="418454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ight Arrow 7"/>
          <p:cNvSpPr/>
          <p:nvPr/>
        </p:nvSpPr>
        <p:spPr>
          <a:xfrm rot="8795564">
            <a:off x="7514095" y="483288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013342" y="3306890"/>
            <a:ext cx="958312" cy="5897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773478" y="3896600"/>
            <a:ext cx="219817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936570" y="3896600"/>
            <a:ext cx="3035084" cy="3964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246592" y="5846803"/>
            <a:ext cx="3035084" cy="3964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083500" y="5846803"/>
            <a:ext cx="219817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6028840" y="5465869"/>
            <a:ext cx="1214398" cy="3560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675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627747">
            <a:off x="73900" y="502826"/>
            <a:ext cx="3755181" cy="1064217"/>
          </a:xfrm>
        </p:spPr>
        <p:txBody>
          <a:bodyPr>
            <a:normAutofit/>
          </a:bodyPr>
          <a:lstStyle/>
          <a:p>
            <a:r>
              <a:rPr lang="fa-IR" b="1" u="sng" dirty="0" smtClean="0">
                <a:cs typeface="2  Titr" panose="00000700000000000000" pitchFamily="2" charset="-78"/>
              </a:rPr>
              <a:t>2 پايه اصلي مروّت </a:t>
            </a:r>
            <a:endParaRPr lang="fa-IR" b="1" u="sng" dirty="0">
              <a:cs typeface="2  Titr" panose="00000700000000000000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0170" y="1155468"/>
            <a:ext cx="4185623" cy="576262"/>
          </a:xfrm>
        </p:spPr>
        <p:txBody>
          <a:bodyPr/>
          <a:lstStyle/>
          <a:p>
            <a:r>
              <a:rPr lang="fa-IR" dirty="0" smtClean="0"/>
              <a:t>2- شفافيّت مالي </a:t>
            </a:r>
            <a:r>
              <a:rPr lang="fa-IR" sz="1800" dirty="0" smtClean="0"/>
              <a:t>(اصلاح المعيشه) 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906292"/>
            <a:ext cx="6710767" cy="463399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a-IR" dirty="0" smtClean="0">
                <a:solidFill>
                  <a:schemeClr val="tx1"/>
                </a:solidFill>
                <a:cs typeface="2  Titr" panose="00000700000000000000" pitchFamily="2" charset="-78"/>
              </a:rPr>
              <a:t>جويريه بن سهل از </a:t>
            </a:r>
            <a:r>
              <a:rPr lang="fa-IR" sz="1700" dirty="0" smtClean="0">
                <a:solidFill>
                  <a:schemeClr val="tx1"/>
                </a:solidFill>
                <a:cs typeface="2  Titr" panose="00000700000000000000" pitchFamily="2" charset="-78"/>
              </a:rPr>
              <a:t>اميرالمؤمنين </a:t>
            </a:r>
            <a:r>
              <a:rPr lang="fa-IR" sz="1100" dirty="0" smtClean="0">
                <a:solidFill>
                  <a:schemeClr val="tx1"/>
                </a:solidFill>
                <a:cs typeface="2  Titr" panose="00000700000000000000" pitchFamily="2" charset="-78"/>
              </a:rPr>
              <a:t>عليه السلام: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a-IR" sz="1700" dirty="0">
                <a:solidFill>
                  <a:schemeClr val="tx1"/>
                </a:solidFill>
                <a:cs typeface="2  Titr" panose="00000700000000000000" pitchFamily="2" charset="-78"/>
              </a:rPr>
              <a:t>اشْتَدَدْتُ خَلْفَ‏ أَمِيرِ الْمُؤْمِنِينَ </a:t>
            </a:r>
            <a:r>
              <a:rPr lang="fa-IR" sz="1700" dirty="0" smtClean="0">
                <a:solidFill>
                  <a:schemeClr val="tx1"/>
                </a:solidFill>
                <a:cs typeface="2  Titr" panose="00000700000000000000" pitchFamily="2" charset="-78"/>
              </a:rPr>
              <a:t>عليه السلام  </a:t>
            </a:r>
            <a:r>
              <a:rPr lang="fa-IR" sz="1700" dirty="0">
                <a:solidFill>
                  <a:schemeClr val="tx1"/>
                </a:solidFill>
                <a:cs typeface="2  Titr" panose="00000700000000000000" pitchFamily="2" charset="-78"/>
              </a:rPr>
              <a:t>فَقَالَ لِي يَا جُوَيْرِيَةُ إِنَّهُ لَمْ يَهْلِكْ هَؤُلَاءِ الْحَمْقَى إِلَّا بِخَفْقِ‏ النِّعَالِ‏ خَلْفَهُمْ مَا جَاءَ بِكَ قُلْتُ جِئْتُ أَسْأَلُكَ عَنْ ثَلَاثٍ عَنِ الشَّرَفِ وَ عَنِ الْمُرُوءَةِ وَ عَنِ الْعَقْلِ قَالَ أَمَّا الشَّرَفُ فَمَنْ شَرَّفَهُ السُّلْطَانُ شَرُفَ </a:t>
            </a:r>
            <a:r>
              <a:rPr lang="fa-IR" sz="2600" b="1" dirty="0">
                <a:solidFill>
                  <a:srgbClr val="00B050"/>
                </a:solidFill>
                <a:cs typeface="2  Titr" panose="00000700000000000000" pitchFamily="2" charset="-78"/>
              </a:rPr>
              <a:t>و</a:t>
            </a:r>
            <a:r>
              <a:rPr lang="fa-IR" sz="3000" b="1" dirty="0">
                <a:solidFill>
                  <a:srgbClr val="00B050"/>
                </a:solidFill>
                <a:cs typeface="2  Titr" panose="00000700000000000000" pitchFamily="2" charset="-78"/>
              </a:rPr>
              <a:t>َ أَمَّا الْمُرُوءَةُ فَإِصْلَاحُ الْمَعِيشَةِ </a:t>
            </a:r>
            <a:r>
              <a:rPr lang="fa-IR" sz="1700" dirty="0">
                <a:solidFill>
                  <a:schemeClr val="tx1"/>
                </a:solidFill>
                <a:cs typeface="2  Titr" panose="00000700000000000000" pitchFamily="2" charset="-78"/>
              </a:rPr>
              <a:t>وَ أَمَّا الْعَقْلُ فَمَنِ اتَّقَى اللَّهَ عَقَلَ</a:t>
            </a:r>
            <a:r>
              <a:rPr lang="fa-IR" sz="1700" dirty="0" smtClean="0">
                <a:solidFill>
                  <a:schemeClr val="tx1"/>
                </a:solidFill>
                <a:cs typeface="2  Titr" panose="00000700000000000000" pitchFamily="2" charset="-78"/>
              </a:rPr>
              <a:t>.</a:t>
            </a:r>
          </a:p>
          <a:p>
            <a:pPr marL="0" indent="0" algn="l">
              <a:buNone/>
            </a:pPr>
            <a:r>
              <a:rPr lang="fa-IR" dirty="0">
                <a:solidFill>
                  <a:srgbClr val="00B050"/>
                </a:solidFill>
                <a:cs typeface="2  Titr" panose="00000700000000000000" pitchFamily="2" charset="-78"/>
              </a:rPr>
              <a:t/>
            </a:r>
            <a:br>
              <a:rPr lang="fa-IR" dirty="0">
                <a:solidFill>
                  <a:srgbClr val="00B050"/>
                </a:solidFill>
                <a:cs typeface="2  Titr" panose="00000700000000000000" pitchFamily="2" charset="-78"/>
              </a:rPr>
            </a:br>
            <a:r>
              <a:rPr lang="fa-IR" sz="1200" dirty="0">
                <a:solidFill>
                  <a:srgbClr val="00B050"/>
                </a:solidFill>
                <a:cs typeface="2  Titr" panose="00000700000000000000" pitchFamily="2" charset="-78"/>
              </a:rPr>
              <a:t>الكافي (ط - الإسلامية)، ج‏8، ص: </a:t>
            </a:r>
            <a:r>
              <a:rPr lang="fa-IR" sz="1200" dirty="0" smtClean="0">
                <a:solidFill>
                  <a:srgbClr val="00B050"/>
                </a:solidFill>
                <a:cs typeface="2  Titr" panose="00000700000000000000" pitchFamily="2" charset="-78"/>
              </a:rPr>
              <a:t>241 . ح 332 </a:t>
            </a:r>
            <a:r>
              <a:rPr lang="fa-IR" sz="1400" dirty="0">
                <a:solidFill>
                  <a:srgbClr val="00B050"/>
                </a:solidFill>
                <a:cs typeface="2  Titr" panose="00000700000000000000" pitchFamily="2" charset="-78"/>
              </a:rPr>
              <a:t/>
            </a:r>
            <a:br>
              <a:rPr lang="fa-IR" sz="1400" dirty="0">
                <a:solidFill>
                  <a:srgbClr val="00B050"/>
                </a:solidFill>
                <a:cs typeface="2  Titr" panose="00000700000000000000" pitchFamily="2" charset="-78"/>
              </a:rPr>
            </a:br>
            <a:endParaRPr lang="fa-IR" sz="1400" dirty="0" smtClean="0">
              <a:solidFill>
                <a:srgbClr val="00B050"/>
              </a:solidFill>
              <a:cs typeface="2  Titr" panose="00000700000000000000" pitchFamily="2" charset="-78"/>
            </a:endParaRPr>
          </a:p>
          <a:p>
            <a:pPr marL="0" indent="0" algn="l">
              <a:buNone/>
            </a:pPr>
            <a:endParaRPr lang="fa-IR" sz="800" dirty="0">
              <a:solidFill>
                <a:srgbClr val="00B050"/>
              </a:solidFill>
              <a:cs typeface="2  Titr" panose="00000700000000000000" pitchFamily="2" charset="-78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fa-IR" sz="2800" dirty="0" smtClean="0">
                <a:solidFill>
                  <a:schemeClr val="tx1"/>
                </a:solidFill>
                <a:cs typeface="2  Titr" panose="00000700000000000000" pitchFamily="2" charset="-78"/>
              </a:rPr>
              <a:t>پول درآوردن به گونه اي كه قابل تحسين باشد ،‌ خدمت به مردم باشد نه ظلم به مردم </a:t>
            </a:r>
            <a:r>
              <a:rPr lang="fa-IR" sz="2800" dirty="0">
                <a:solidFill>
                  <a:schemeClr val="tx1"/>
                </a:solidFill>
                <a:cs typeface="2  Titr" panose="00000700000000000000" pitchFamily="2" charset="-78"/>
              </a:rPr>
              <a:t/>
            </a:r>
            <a:br>
              <a:rPr lang="fa-IR" sz="2800" dirty="0">
                <a:solidFill>
                  <a:schemeClr val="tx1"/>
                </a:solidFill>
                <a:cs typeface="2  Titr" panose="00000700000000000000" pitchFamily="2" charset="-78"/>
              </a:rPr>
            </a:br>
            <a:endParaRPr lang="fa-IR" sz="1200" dirty="0">
              <a:solidFill>
                <a:schemeClr val="tx1"/>
              </a:solidFill>
              <a:cs typeface="2  Titr" panose="00000700000000000000" pitchFamily="2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10767" y="579206"/>
            <a:ext cx="3059180" cy="576262"/>
          </a:xfrm>
        </p:spPr>
        <p:txBody>
          <a:bodyPr/>
          <a:lstStyle/>
          <a:p>
            <a:r>
              <a:rPr lang="fa-IR" dirty="0" smtClean="0"/>
              <a:t>1- صداقت </a:t>
            </a:r>
            <a:endParaRPr lang="fa-I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10767" y="1528377"/>
            <a:ext cx="4959457" cy="5011908"/>
          </a:xfrm>
        </p:spPr>
        <p:txBody>
          <a:bodyPr/>
          <a:lstStyle/>
          <a:p>
            <a:pPr marL="0" indent="0">
              <a:buNone/>
            </a:pPr>
            <a:r>
              <a:rPr lang="fa-IR" sz="2800" dirty="0">
                <a:solidFill>
                  <a:srgbClr val="002060"/>
                </a:solidFill>
                <a:cs typeface="2  Titr" panose="00000700000000000000" pitchFamily="2" charset="-78"/>
              </a:rPr>
              <a:t>قَدْرُ الرَّجُلِ عَلَى قَدْرِ هِمَّتِهِ </a:t>
            </a:r>
            <a:endParaRPr lang="fa-IR" sz="2800" dirty="0" smtClean="0">
              <a:solidFill>
                <a:srgbClr val="002060"/>
              </a:solidFill>
              <a:cs typeface="2  Titr" panose="00000700000000000000" pitchFamily="2" charset="-78"/>
            </a:endParaRPr>
          </a:p>
          <a:p>
            <a:pPr marL="0" indent="0" algn="ctr">
              <a:buNone/>
            </a:pPr>
            <a:r>
              <a:rPr lang="fa-IR" sz="2800" dirty="0" smtClean="0">
                <a:solidFill>
                  <a:srgbClr val="002060"/>
                </a:solidFill>
                <a:cs typeface="2  Titr" panose="00000700000000000000" pitchFamily="2" charset="-78"/>
              </a:rPr>
              <a:t>و</a:t>
            </a:r>
            <a:r>
              <a:rPr lang="fa-IR" sz="3600" dirty="0" smtClean="0">
                <a:solidFill>
                  <a:srgbClr val="002060"/>
                </a:solidFill>
                <a:cs typeface="2  Titr" panose="00000700000000000000" pitchFamily="2" charset="-78"/>
              </a:rPr>
              <a:t>َ </a:t>
            </a:r>
            <a:r>
              <a:rPr lang="fa-IR" sz="3200" dirty="0">
                <a:solidFill>
                  <a:srgbClr val="002060"/>
                </a:solidFill>
                <a:cs typeface="2  Titr" panose="00000700000000000000" pitchFamily="2" charset="-78"/>
              </a:rPr>
              <a:t>صِدْقُهُ عَلَى قَدْرِ مُرُوءَتِهِ </a:t>
            </a:r>
            <a:r>
              <a:rPr lang="fa-IR" dirty="0" smtClean="0">
                <a:solidFill>
                  <a:srgbClr val="002060"/>
                </a:solidFill>
                <a:cs typeface="2  Titr" panose="00000700000000000000" pitchFamily="2" charset="-78"/>
              </a:rPr>
              <a:t>... </a:t>
            </a:r>
            <a:endParaRPr lang="fa-IR" dirty="0">
              <a:solidFill>
                <a:srgbClr val="002060"/>
              </a:solidFill>
              <a:cs typeface="2  Titr" panose="00000700000000000000" pitchFamily="2" charset="-78"/>
            </a:endParaRPr>
          </a:p>
          <a:p>
            <a:pPr marL="0" indent="0" algn="l">
              <a:buNone/>
            </a:pPr>
            <a:endParaRPr lang="fa-IR" sz="1400" dirty="0" smtClean="0">
              <a:solidFill>
                <a:srgbClr val="002060"/>
              </a:solidFill>
              <a:cs typeface="2  Titr" panose="00000700000000000000" pitchFamily="2" charset="-78"/>
            </a:endParaRPr>
          </a:p>
          <a:p>
            <a:pPr marL="0" indent="0" algn="l">
              <a:buNone/>
            </a:pPr>
            <a:r>
              <a:rPr lang="fa-IR" sz="1600" dirty="0" smtClean="0">
                <a:solidFill>
                  <a:srgbClr val="002060"/>
                </a:solidFill>
                <a:cs typeface="2  Titr" panose="00000700000000000000" pitchFamily="2" charset="-78"/>
              </a:rPr>
              <a:t>حكمت 47</a:t>
            </a:r>
            <a:r>
              <a:rPr lang="fa-IR" dirty="0" smtClean="0">
                <a:solidFill>
                  <a:srgbClr val="002060"/>
                </a:solidFill>
                <a:cs typeface="2  Titr" panose="00000700000000000000" pitchFamily="2" charset="-78"/>
              </a:rPr>
              <a:t> </a:t>
            </a:r>
          </a:p>
          <a:p>
            <a:endParaRPr lang="fa-IR" dirty="0">
              <a:solidFill>
                <a:srgbClr val="002060"/>
              </a:solidFill>
              <a:cs typeface="2  Titr" panose="00000700000000000000" pitchFamily="2" charset="-78"/>
            </a:endParaRPr>
          </a:p>
          <a:p>
            <a:pPr marL="0" indent="0" algn="ctr">
              <a:buNone/>
            </a:pPr>
            <a:r>
              <a:rPr lang="fa-IR" sz="2400" dirty="0" smtClean="0">
                <a:solidFill>
                  <a:srgbClr val="7030A0"/>
                </a:solidFill>
                <a:cs typeface="2  Titr" panose="00000700000000000000" pitchFamily="2" charset="-78"/>
              </a:rPr>
              <a:t>صداقت هر كسي به اندازه مردانگي اوست </a:t>
            </a:r>
          </a:p>
          <a:p>
            <a:endParaRPr lang="fa-IR" sz="2400" dirty="0" smtClean="0">
              <a:solidFill>
                <a:srgbClr val="002060"/>
              </a:solidFill>
              <a:cs typeface="2  Titr" panose="00000700000000000000" pitchFamily="2" charset="-78"/>
            </a:endParaRPr>
          </a:p>
          <a:p>
            <a:pPr marL="0" indent="0" algn="ctr">
              <a:buNone/>
            </a:pPr>
            <a:r>
              <a:rPr lang="fa-IR" sz="2400" dirty="0" smtClean="0">
                <a:solidFill>
                  <a:srgbClr val="002060"/>
                </a:solidFill>
                <a:cs typeface="2  Titr" panose="00000700000000000000" pitchFamily="2" charset="-78"/>
              </a:rPr>
              <a:t>نكته: پشت سر هر دروغي يك نامردي خوابيده است </a:t>
            </a:r>
            <a:endParaRPr lang="fa-IR" sz="2400" dirty="0">
              <a:solidFill>
                <a:srgbClr val="002060"/>
              </a:solidFill>
              <a:cs typeface="2  Titr" panose="00000700000000000000" pitchFamily="2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710767" y="201478"/>
            <a:ext cx="0" cy="64782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368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447" y="356461"/>
            <a:ext cx="11267268" cy="6137329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a-IR" sz="4000" dirty="0" smtClean="0">
                <a:solidFill>
                  <a:srgbClr val="002060"/>
                </a:solidFill>
                <a:cs typeface="2  Titr" panose="00000700000000000000" pitchFamily="2" charset="-78"/>
              </a:rPr>
              <a:t>أَقِيلُوا </a:t>
            </a:r>
            <a:r>
              <a:rPr lang="fa-IR" sz="4000" dirty="0">
                <a:solidFill>
                  <a:srgbClr val="002060"/>
                </a:solidFill>
                <a:cs typeface="2  Titr" panose="00000700000000000000" pitchFamily="2" charset="-78"/>
              </a:rPr>
              <a:t>ذَوِي الْمُرُوءَاتِ عَثَرَاتِهِمْ</a:t>
            </a:r>
            <a:r>
              <a:rPr lang="fa-IR" sz="4000" dirty="0" smtClean="0">
                <a:solidFill>
                  <a:srgbClr val="002060"/>
                </a:solidFill>
                <a:cs typeface="2  Titr" panose="00000700000000000000" pitchFamily="2" charset="-78"/>
              </a:rPr>
              <a:t>‏</a:t>
            </a:r>
            <a:br>
              <a:rPr lang="fa-IR" sz="4000" dirty="0" smtClean="0">
                <a:solidFill>
                  <a:srgbClr val="002060"/>
                </a:solidFill>
                <a:cs typeface="2  Titr" panose="00000700000000000000" pitchFamily="2" charset="-78"/>
              </a:rPr>
            </a:br>
            <a:r>
              <a:rPr lang="fa-IR" sz="4000" dirty="0" smtClean="0">
                <a:solidFill>
                  <a:srgbClr val="002060"/>
                </a:solidFill>
                <a:cs typeface="2  Titr" panose="00000700000000000000" pitchFamily="2" charset="-78"/>
              </a:rPr>
              <a:t> </a:t>
            </a:r>
            <a:r>
              <a:rPr lang="fa-IR" sz="4000" dirty="0">
                <a:solidFill>
                  <a:srgbClr val="002060"/>
                </a:solidFill>
                <a:cs typeface="2  Titr" panose="00000700000000000000" pitchFamily="2" charset="-78"/>
              </a:rPr>
              <a:t>فَمَا يَعْثُرُ مِنْهُمْ عَاثِرٌ إِلَّا وَ </a:t>
            </a:r>
            <a:r>
              <a:rPr lang="fa-IR" sz="2700" dirty="0">
                <a:solidFill>
                  <a:srgbClr val="002060"/>
                </a:solidFill>
                <a:cs typeface="2  Titr" panose="00000700000000000000" pitchFamily="2" charset="-78"/>
              </a:rPr>
              <a:t>[يَدُهُ بِيَدِ اللَّهِ‏] </a:t>
            </a:r>
            <a:r>
              <a:rPr lang="fa-IR" sz="4000" dirty="0">
                <a:solidFill>
                  <a:srgbClr val="002060"/>
                </a:solidFill>
                <a:cs typeface="2  Titr" panose="00000700000000000000" pitchFamily="2" charset="-78"/>
              </a:rPr>
              <a:t>يَدُ اللَّهِ بِيَدِهِ </a:t>
            </a:r>
            <a:r>
              <a:rPr lang="fa-IR" sz="4000" dirty="0" smtClean="0">
                <a:solidFill>
                  <a:srgbClr val="002060"/>
                </a:solidFill>
                <a:cs typeface="2  Titr" panose="00000700000000000000" pitchFamily="2" charset="-78"/>
              </a:rPr>
              <a:t>يَرْفَعُه</a:t>
            </a:r>
            <a:r>
              <a:rPr lang="fa-IR" sz="4000" dirty="0">
                <a:solidFill>
                  <a:srgbClr val="002060"/>
                </a:solidFill>
                <a:cs typeface="2  Titr" panose="00000700000000000000" pitchFamily="2" charset="-78"/>
              </a:rPr>
              <a:t/>
            </a:r>
            <a:br>
              <a:rPr lang="fa-IR" sz="4000" dirty="0">
                <a:solidFill>
                  <a:srgbClr val="002060"/>
                </a:solidFill>
                <a:cs typeface="2  Titr" panose="00000700000000000000" pitchFamily="2" charset="-78"/>
              </a:rPr>
            </a:br>
            <a:r>
              <a:rPr lang="fa-IR" dirty="0" smtClean="0">
                <a:solidFill>
                  <a:srgbClr val="002060"/>
                </a:solidFill>
                <a:cs typeface="2  Titr" panose="00000700000000000000" pitchFamily="2" charset="-78"/>
              </a:rPr>
              <a:t/>
            </a:r>
            <a:br>
              <a:rPr lang="fa-IR" dirty="0" smtClean="0">
                <a:solidFill>
                  <a:srgbClr val="002060"/>
                </a:solidFill>
                <a:cs typeface="2  Titr" panose="00000700000000000000" pitchFamily="2" charset="-78"/>
              </a:rPr>
            </a:br>
            <a:r>
              <a:rPr lang="fa-IR" sz="100" dirty="0">
                <a:solidFill>
                  <a:srgbClr val="002060"/>
                </a:solidFill>
                <a:cs typeface="2  Titr" panose="00000700000000000000" pitchFamily="2" charset="-78"/>
              </a:rPr>
              <a:t/>
            </a:r>
            <a:br>
              <a:rPr lang="fa-IR" sz="100" dirty="0">
                <a:solidFill>
                  <a:srgbClr val="002060"/>
                </a:solidFill>
                <a:cs typeface="2  Titr" panose="00000700000000000000" pitchFamily="2" charset="-78"/>
              </a:rPr>
            </a:br>
            <a:r>
              <a:rPr lang="fa-IR" sz="4000" dirty="0">
                <a:solidFill>
                  <a:srgbClr val="0070C0"/>
                </a:solidFill>
                <a:cs typeface="2  Titr" panose="00000700000000000000" pitchFamily="2" charset="-78"/>
              </a:rPr>
              <a:t>از خطا و لغزشهاى جوانمردان بگذريد كه از آنان كسى نمى‏لغزد مگر آنكه دست (لطف) خدا بدست او است كه او را (از آن لغزش) بلند مى‏</a:t>
            </a:r>
            <a:r>
              <a:rPr lang="fa-IR" sz="4000" dirty="0" smtClean="0">
                <a:solidFill>
                  <a:srgbClr val="0070C0"/>
                </a:solidFill>
                <a:cs typeface="2  Titr" panose="00000700000000000000" pitchFamily="2" charset="-78"/>
              </a:rPr>
              <a:t>نمايد</a:t>
            </a:r>
            <a:r>
              <a:rPr lang="fa-IR" sz="4000" dirty="0" smtClean="0">
                <a:solidFill>
                  <a:srgbClr val="002060"/>
                </a:solidFill>
                <a:cs typeface="2  Titr" panose="00000700000000000000" pitchFamily="2" charset="-78"/>
              </a:rPr>
              <a:t/>
            </a:r>
            <a:br>
              <a:rPr lang="fa-IR" sz="4000" dirty="0" smtClean="0">
                <a:solidFill>
                  <a:srgbClr val="002060"/>
                </a:solidFill>
                <a:cs typeface="2  Titr" panose="00000700000000000000" pitchFamily="2" charset="-78"/>
              </a:rPr>
            </a:br>
            <a:r>
              <a:rPr lang="fa-IR" dirty="0"/>
              <a:t/>
            </a:r>
            <a:br>
              <a:rPr lang="fa-IR" dirty="0"/>
            </a:b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19738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</TotalTime>
  <Words>314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 Unicode MS</vt:lpstr>
      <vt:lpstr>2  Titr</vt:lpstr>
      <vt:lpstr>Arial</vt:lpstr>
      <vt:lpstr>Tahoma</vt:lpstr>
      <vt:lpstr>Titr</vt:lpstr>
      <vt:lpstr>Trebuchet MS</vt:lpstr>
      <vt:lpstr>Wingdings 3</vt:lpstr>
      <vt:lpstr>Facet</vt:lpstr>
      <vt:lpstr>ارزش مروّت </vt:lpstr>
      <vt:lpstr>أَقِيلُوا ذَوِي الْمُرُوءَاتِ عَثَرَاتِهِمْ ‏ فَمَا يَعْثُرُ مِنْهُمْ عَاثِرٌ إِلَّا وَ [يَدُهُ بِيَدِ اللَّهِ‏] يَدُ اللَّهِ بِيَدِهِ يَرْفَعُه‏   </vt:lpstr>
      <vt:lpstr>PowerPoint Presentation</vt:lpstr>
      <vt:lpstr>نمونه اي از مروّت در روايات </vt:lpstr>
      <vt:lpstr>2 پايه اصلي مروّت </vt:lpstr>
      <vt:lpstr>أَقِيلُوا ذَوِي الْمُرُوءَاتِ عَثَرَاتِهِمْ‏  فَمَا يَعْثُرُ مِنْهُمْ عَاثِرٌ إِلَّا وَ [يَدُهُ بِيَدِ اللَّهِ‏] يَدُ اللَّهِ بِيَدِهِ يَرْفَعُه   از خطا و لغزشهاى جوانمردان بگذريد كه از آنان كسى نمى‏لغزد مگر آنكه دست (لطف) خدا بدست او است كه او را (از آن لغزش) بلند مى‏نمايد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User-1</dc:creator>
  <cp:lastModifiedBy>User-1</cp:lastModifiedBy>
  <cp:revision>25</cp:revision>
  <dcterms:created xsi:type="dcterms:W3CDTF">2019-06-29T12:59:43Z</dcterms:created>
  <dcterms:modified xsi:type="dcterms:W3CDTF">2019-07-07T13:04:33Z</dcterms:modified>
</cp:coreProperties>
</file>