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0" r:id="rId4"/>
    <p:sldId id="264" r:id="rId5"/>
    <p:sldId id="257" r:id="rId6"/>
    <p:sldId id="263" r:id="rId7"/>
    <p:sldId id="267" r:id="rId8"/>
    <p:sldId id="262"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62" d="100"/>
          <a:sy n="62" d="100"/>
        </p:scale>
        <p:origin x="125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7/2/2019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7/2/2019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7851648" cy="1828800"/>
          </a:xfrm>
        </p:spPr>
        <p:txBody>
          <a:bodyPr>
            <a:normAutofit fontScale="90000"/>
          </a:bodyPr>
          <a:lstStyle/>
          <a:p>
            <a:pPr algn="ctr"/>
            <a:r>
              <a:rPr lang="fa-IR" sz="10700" smtClean="0"/>
              <a:t> ضررِ </a:t>
            </a:r>
            <a:r>
              <a:rPr lang="fa-IR" sz="10700" dirty="0" smtClean="0"/>
              <a:t>سود نما </a:t>
            </a:r>
            <a:r>
              <a:rPr lang="fa-IR" dirty="0" smtClean="0"/>
              <a:t/>
            </a:r>
            <a:br>
              <a:rPr lang="fa-IR" dirty="0" smtClean="0"/>
            </a:br>
            <a:r>
              <a:rPr lang="fa-IR" b="0" dirty="0" smtClean="0">
                <a:cs typeface="+mn-cs"/>
              </a:rPr>
              <a:t>(</a:t>
            </a:r>
            <a:r>
              <a:rPr lang="fa-IR" sz="5300" b="0" dirty="0" smtClean="0">
                <a:cs typeface="+mn-cs"/>
              </a:rPr>
              <a:t>زرنگي بيجا)</a:t>
            </a:r>
            <a:endParaRPr lang="fa-IR" sz="5300" b="0" dirty="0">
              <a:cs typeface="+mn-cs"/>
            </a:endParaRPr>
          </a:p>
        </p:txBody>
      </p:sp>
      <p:sp>
        <p:nvSpPr>
          <p:cNvPr id="3" name="Subtitle 2"/>
          <p:cNvSpPr>
            <a:spLocks noGrp="1"/>
          </p:cNvSpPr>
          <p:nvPr>
            <p:ph type="subTitle" idx="1"/>
          </p:nvPr>
        </p:nvSpPr>
        <p:spPr>
          <a:xfrm>
            <a:off x="533400" y="3228536"/>
            <a:ext cx="7854696" cy="2791264"/>
          </a:xfrm>
        </p:spPr>
        <p:txBody>
          <a:bodyPr>
            <a:normAutofit lnSpcReduction="10000"/>
          </a:bodyPr>
          <a:lstStyle/>
          <a:p>
            <a:r>
              <a:rPr lang="fa-IR" dirty="0" smtClean="0"/>
              <a:t>شرح حكمت 103 فيض الاسلام – 106 صبحي صالح </a:t>
            </a:r>
          </a:p>
          <a:p>
            <a:endParaRPr lang="fa-IR" dirty="0" smtClean="0"/>
          </a:p>
          <a:p>
            <a:endParaRPr lang="fa-IR" dirty="0" smtClean="0"/>
          </a:p>
          <a:p>
            <a:pPr algn="l"/>
            <a:r>
              <a:rPr lang="fa-IR" dirty="0" smtClean="0"/>
              <a:t>نقل غير مستقيم از: </a:t>
            </a:r>
            <a:r>
              <a:rPr lang="en-US" dirty="0" err="1" smtClean="0"/>
              <a:t>ali</a:t>
            </a:r>
            <a:r>
              <a:rPr lang="en-US" dirty="0" smtClean="0"/>
              <a:t> 121 </a:t>
            </a:r>
          </a:p>
          <a:p>
            <a:pPr algn="l"/>
            <a:r>
              <a:rPr lang="fa-IR" dirty="0" smtClean="0"/>
              <a:t>تعداد صفحات نمايش : 9 اسلايد</a:t>
            </a:r>
          </a:p>
          <a:p>
            <a:pPr algn="l"/>
            <a:r>
              <a:rPr lang="fa-IR" dirty="0" smtClean="0"/>
              <a:t>زمان تقريبي اجراء :‌20 دقيقه </a:t>
            </a:r>
            <a:endParaRPr lang="fa-IR" dirty="0"/>
          </a:p>
        </p:txBody>
      </p:sp>
      <p:pic>
        <p:nvPicPr>
          <p:cNvPr id="1026" name="Picture 2" descr="C:\Users\User-1\Pictures\پول سوخته.PNG"/>
          <p:cNvPicPr>
            <a:picLocks noChangeAspect="1" noChangeArrowheads="1"/>
          </p:cNvPicPr>
          <p:nvPr/>
        </p:nvPicPr>
        <p:blipFill>
          <a:blip r:embed="rId2" cstate="print"/>
          <a:srcRect/>
          <a:stretch>
            <a:fillRect/>
          </a:stretch>
        </p:blipFill>
        <p:spPr bwMode="auto">
          <a:xfrm>
            <a:off x="4038600" y="3810000"/>
            <a:ext cx="4572000" cy="2781300"/>
          </a:xfrm>
          <a:prstGeom prst="ellipse">
            <a:avLst/>
          </a:prstGeom>
          <a:ln>
            <a:noFill/>
          </a:ln>
          <a:effectLst>
            <a:softEdge rad="112500"/>
          </a:effectLst>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871899">
            <a:off x="6858432" y="10700"/>
            <a:ext cx="2164833" cy="149420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pPr algn="ctr">
              <a:buNone/>
            </a:pPr>
            <a:r>
              <a:rPr lang="fa-IR" sz="4800" b="1" dirty="0" smtClean="0">
                <a:cs typeface="2  Badr" pitchFamily="2" charset="-78"/>
              </a:rPr>
              <a:t>لاَ يَتْرُكُ النَّاسُ شَيْئاً مِنْ أَمْرِ دِينِهِمْ لاِسْتِصْلاَحِ دُنْيَاهُمْ إلاَّ فَتَحَ اللهُ عَلَيْهِمْ مَا هُوَ أَضَرُّ مِنْهُ</a:t>
            </a:r>
            <a:r>
              <a:rPr lang="en-US" sz="4000" b="1" dirty="0" smtClean="0">
                <a:cs typeface="2  Badr" pitchFamily="2" charset="-78"/>
              </a:rPr>
              <a:t>.</a:t>
            </a:r>
            <a:endParaRPr lang="fa-IR" sz="4000" b="1" dirty="0" smtClean="0">
              <a:cs typeface="2  Badr" pitchFamily="2" charset="-78"/>
            </a:endParaRPr>
          </a:p>
          <a:p>
            <a:pPr>
              <a:buNone/>
            </a:pPr>
            <a:r>
              <a:rPr lang="en-US" dirty="0" smtClean="0"/>
              <a:t/>
            </a:r>
            <a:br>
              <a:rPr lang="en-US" dirty="0" smtClean="0"/>
            </a:br>
            <a:r>
              <a:rPr lang="fa-IR" dirty="0" smtClean="0"/>
              <a:t>ترجمه</a:t>
            </a:r>
            <a:r>
              <a:rPr lang="en-US" dirty="0" smtClean="0"/>
              <a:t>:</a:t>
            </a:r>
            <a:endParaRPr lang="fa-IR" dirty="0" smtClean="0"/>
          </a:p>
          <a:p>
            <a:pPr algn="just">
              <a:buNone/>
            </a:pPr>
            <a:r>
              <a:rPr lang="en-US" dirty="0" smtClean="0"/>
              <a:t/>
            </a:r>
            <a:br>
              <a:rPr lang="en-US" dirty="0" smtClean="0"/>
            </a:br>
            <a:r>
              <a:rPr lang="fa-IR" sz="4000" dirty="0" smtClean="0"/>
              <a:t>مردم اگر بخاطر اصلاح دنیایشان چیزی از دینشان را ترک کنند قطعا چیزی که ضررش بیشتر باشد علیه آنها باز خواهد شد</a:t>
            </a:r>
            <a:endParaRPr lang="fa-IR" dirty="0" smtClean="0"/>
          </a:p>
          <a:p>
            <a:pPr algn="l">
              <a:buNone/>
            </a:pPr>
            <a:r>
              <a:rPr lang="fa-IR" dirty="0" smtClean="0"/>
              <a:t>حكمت 103 فيض الاسلام . 106 صبحي صالح </a:t>
            </a:r>
            <a:endParaRPr lang="fa-IR" dirty="0"/>
          </a:p>
        </p:txBody>
      </p:sp>
    </p:spTree>
  </p:cSld>
  <p:clrMapOvr>
    <a:masterClrMapping/>
  </p:clrMapOvr>
  <p:transition>
    <p:pull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a:bodyPr>
          <a:lstStyle/>
          <a:p>
            <a:pPr algn="just">
              <a:buNone/>
            </a:pPr>
            <a:r>
              <a:rPr lang="fa-IR" sz="4800" dirty="0" smtClean="0">
                <a:solidFill>
                  <a:srgbClr val="FF0000"/>
                </a:solidFill>
              </a:rPr>
              <a:t>لاَ</a:t>
            </a:r>
            <a:r>
              <a:rPr lang="fa-IR" sz="4000" dirty="0" smtClean="0"/>
              <a:t> يَتْرُكُ النَّاسُ شَيْئاً مِنْ أَمْرِ دِينِهِمْ لاِسْتِصْلاَحِ دُنْيَاهُمْ </a:t>
            </a:r>
            <a:r>
              <a:rPr lang="fa-IR" sz="4800" dirty="0" smtClean="0">
                <a:solidFill>
                  <a:srgbClr val="FF0000"/>
                </a:solidFill>
              </a:rPr>
              <a:t>إلاَّ</a:t>
            </a:r>
            <a:r>
              <a:rPr lang="fa-IR" sz="4000" dirty="0" smtClean="0"/>
              <a:t> فَتَحَ اللهُ عَلَيْهِمْ مَا هُوَ أَضَرُّ مِنْهُ</a:t>
            </a:r>
            <a:r>
              <a:rPr lang="en-US" sz="4000" dirty="0" smtClean="0"/>
              <a:t>.</a:t>
            </a:r>
            <a:r>
              <a:rPr lang="en-US" dirty="0" smtClean="0"/>
              <a:t/>
            </a:r>
            <a:br>
              <a:rPr lang="en-US" dirty="0" smtClean="0"/>
            </a:br>
            <a:r>
              <a:rPr lang="en-US" dirty="0" smtClean="0"/>
              <a:t/>
            </a:r>
            <a:br>
              <a:rPr lang="en-US" dirty="0" smtClean="0"/>
            </a:br>
            <a:r>
              <a:rPr lang="fa-IR" sz="4000" b="1" dirty="0" smtClean="0">
                <a:cs typeface="2  Aseman" pitchFamily="2" charset="-78"/>
              </a:rPr>
              <a:t>توضیح</a:t>
            </a:r>
            <a:r>
              <a:rPr lang="en-US" sz="4000" b="1" dirty="0" smtClean="0">
                <a:cs typeface="2  Aseman" pitchFamily="2" charset="-78"/>
              </a:rPr>
              <a:t>:</a:t>
            </a:r>
            <a:endParaRPr lang="fa-IR" sz="4800" b="1" dirty="0" smtClean="0">
              <a:cs typeface="2  Aseman" pitchFamily="2" charset="-78"/>
            </a:endParaRPr>
          </a:p>
          <a:p>
            <a:pPr algn="ctr">
              <a:buNone/>
            </a:pPr>
            <a:r>
              <a:rPr lang="en-US" sz="4800" b="1" dirty="0" smtClean="0">
                <a:cs typeface="2  Aseman" pitchFamily="2" charset="-78"/>
              </a:rPr>
              <a:t/>
            </a:r>
            <a:br>
              <a:rPr lang="en-US" sz="4800" b="1" dirty="0" smtClean="0">
                <a:cs typeface="2  Aseman" pitchFamily="2" charset="-78"/>
              </a:rPr>
            </a:br>
            <a:r>
              <a:rPr lang="fa-IR" sz="4800" b="1" dirty="0" smtClean="0">
                <a:cs typeface="2  Aseman" pitchFamily="2" charset="-78"/>
              </a:rPr>
              <a:t>ما + إلّا </a:t>
            </a:r>
            <a:r>
              <a:rPr lang="fa-IR" sz="4800" b="1" dirty="0" smtClean="0">
                <a:solidFill>
                  <a:schemeClr val="accent1"/>
                </a:solidFill>
                <a:cs typeface="2  Aseman" pitchFamily="2" charset="-78"/>
              </a:rPr>
              <a:t>يا</a:t>
            </a:r>
            <a:r>
              <a:rPr lang="fa-IR" sz="4800" b="1" dirty="0" smtClean="0">
                <a:cs typeface="2  Aseman" pitchFamily="2" charset="-78"/>
              </a:rPr>
              <a:t> لا + الّا       انحصار </a:t>
            </a:r>
            <a:r>
              <a:rPr lang="fa-IR" sz="4400" b="1" dirty="0" smtClean="0">
                <a:cs typeface="2  Aseman" pitchFamily="2" charset="-78"/>
              </a:rPr>
              <a:t>را می رساند </a:t>
            </a:r>
            <a:r>
              <a:rPr lang="fa-IR" sz="4000" b="1" dirty="0" smtClean="0">
                <a:cs typeface="2  Aseman" pitchFamily="2" charset="-78"/>
              </a:rPr>
              <a:t>(قانون)</a:t>
            </a:r>
            <a:endParaRPr lang="fa-IR" sz="4800" b="1" dirty="0" smtClean="0">
              <a:cs typeface="2  Aseman" pitchFamily="2" charset="-78"/>
            </a:endParaRPr>
          </a:p>
          <a:p>
            <a:pPr algn="ctr">
              <a:buNone/>
            </a:pPr>
            <a:r>
              <a:rPr lang="en-US" sz="2000" b="1" dirty="0" smtClean="0">
                <a:cs typeface="2  Aseman" pitchFamily="2" charset="-78"/>
              </a:rPr>
              <a:t/>
            </a:r>
            <a:br>
              <a:rPr lang="en-US" sz="2000" b="1" dirty="0" smtClean="0">
                <a:cs typeface="2  Aseman" pitchFamily="2" charset="-78"/>
              </a:rPr>
            </a:br>
            <a:r>
              <a:rPr lang="fa-IR" sz="4800" b="1" dirty="0" smtClean="0">
                <a:cs typeface="2  Aseman" pitchFamily="2" charset="-78"/>
              </a:rPr>
              <a:t>مانند : لا اله الّا الله </a:t>
            </a:r>
            <a:endParaRPr lang="fa-IR" sz="4800" b="1" dirty="0">
              <a:cs typeface="2  Aseman" pitchFamily="2" charset="-78"/>
            </a:endParaRPr>
          </a:p>
        </p:txBody>
      </p:sp>
      <p:sp>
        <p:nvSpPr>
          <p:cNvPr id="4" name="Left Arrow 3"/>
          <p:cNvSpPr/>
          <p:nvPr/>
        </p:nvSpPr>
        <p:spPr>
          <a:xfrm>
            <a:off x="4953000" y="4087368"/>
            <a:ext cx="533400"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cSld>
  <p:clrMapOvr>
    <a:masterClrMapping/>
  </p:clrMapOvr>
  <p:transition>
    <p:pull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447800"/>
          </a:xfrm>
        </p:spPr>
        <p:txBody>
          <a:bodyPr>
            <a:normAutofit fontScale="90000"/>
          </a:bodyPr>
          <a:lstStyle/>
          <a:p>
            <a:pPr algn="ctr"/>
            <a:r>
              <a:rPr lang="fa-IR" sz="4000" b="1" dirty="0" smtClean="0">
                <a:solidFill>
                  <a:schemeClr val="tx1"/>
                </a:solidFill>
              </a:rPr>
              <a:t>مصداق اول</a:t>
            </a:r>
            <a:r>
              <a:rPr lang="en-US" sz="100" b="1" dirty="0" smtClean="0">
                <a:solidFill>
                  <a:schemeClr val="tx1"/>
                </a:solidFill>
              </a:rPr>
              <a:t/>
            </a:r>
            <a:br>
              <a:rPr lang="en-US" sz="100" b="1" dirty="0" smtClean="0">
                <a:solidFill>
                  <a:schemeClr val="tx1"/>
                </a:solidFill>
              </a:rPr>
            </a:br>
            <a:r>
              <a:rPr lang="en-US" b="1" dirty="0" smtClean="0">
                <a:solidFill>
                  <a:schemeClr val="tx1"/>
                </a:solidFill>
              </a:rPr>
              <a:t>*</a:t>
            </a:r>
            <a:r>
              <a:rPr lang="fa-IR" b="1" dirty="0" smtClean="0">
                <a:solidFill>
                  <a:schemeClr val="tx1"/>
                </a:solidFill>
              </a:rPr>
              <a:t>سهل انگاری در نماز</a:t>
            </a:r>
            <a:r>
              <a:rPr lang="en-US" b="1" dirty="0" smtClean="0">
                <a:solidFill>
                  <a:schemeClr val="tx1"/>
                </a:solidFill>
              </a:rPr>
              <a:t>*</a:t>
            </a:r>
            <a:r>
              <a:rPr lang="fa-IR" b="1" dirty="0" smtClean="0">
                <a:solidFill>
                  <a:schemeClr val="tx1"/>
                </a:solidFill>
              </a:rPr>
              <a:t> </a:t>
            </a:r>
            <a:br>
              <a:rPr lang="fa-IR" b="1" dirty="0" smtClean="0">
                <a:solidFill>
                  <a:schemeClr val="tx1"/>
                </a:solidFill>
              </a:rPr>
            </a:br>
            <a:r>
              <a:rPr lang="fa-IR" sz="3100" b="1" dirty="0" smtClean="0">
                <a:solidFill>
                  <a:schemeClr val="tx1"/>
                </a:solidFill>
              </a:rPr>
              <a:t>(سبك شمردن نماز ، تاخير در نماز و... )</a:t>
            </a:r>
            <a:endParaRPr lang="fa-IR" b="1" dirty="0">
              <a:solidFill>
                <a:schemeClr val="tx1"/>
              </a:solidFill>
            </a:endParaRPr>
          </a:p>
        </p:txBody>
      </p:sp>
      <p:sp>
        <p:nvSpPr>
          <p:cNvPr id="3" name="Content Placeholder 2"/>
          <p:cNvSpPr>
            <a:spLocks noGrp="1"/>
          </p:cNvSpPr>
          <p:nvPr>
            <p:ph idx="1"/>
          </p:nvPr>
        </p:nvSpPr>
        <p:spPr>
          <a:xfrm>
            <a:off x="457200" y="1935480"/>
            <a:ext cx="8229600" cy="4693920"/>
          </a:xfrm>
        </p:spPr>
        <p:txBody>
          <a:bodyPr>
            <a:normAutofit fontScale="70000" lnSpcReduction="20000"/>
          </a:bodyPr>
          <a:lstStyle/>
          <a:p>
            <a:pPr>
              <a:buNone/>
            </a:pPr>
            <a:r>
              <a:rPr lang="fa-IR" dirty="0" smtClean="0"/>
              <a:t>موقع نماز مشغول هر کاری باشیم آن کار را ضایع کرده ایم</a:t>
            </a:r>
            <a:r>
              <a:rPr lang="en-US" dirty="0" smtClean="0"/>
              <a:t/>
            </a:r>
            <a:br>
              <a:rPr lang="en-US" dirty="0" smtClean="0"/>
            </a:br>
            <a:r>
              <a:rPr lang="en-US" dirty="0" smtClean="0"/>
              <a:t> </a:t>
            </a:r>
          </a:p>
          <a:p>
            <a:pPr>
              <a:buNone/>
            </a:pPr>
            <a:r>
              <a:rPr lang="fa-IR" dirty="0" smtClean="0"/>
              <a:t>هشام بن سالم از امام صادق عليه السلام نقل مي كند : </a:t>
            </a:r>
          </a:p>
          <a:p>
            <a:pPr algn="ctr">
              <a:buNone/>
            </a:pPr>
            <a:r>
              <a:rPr lang="fa-IR" sz="3100" b="1" dirty="0" smtClean="0">
                <a:cs typeface="2  Badr" pitchFamily="2" charset="-78"/>
              </a:rPr>
              <a:t>إِذَا قَامَ الْعَبْدُ فِي الصَّلَاةِ فَخَفَّفَ‏ صَلَاتَهُ‏ قَالَ اللَّهُ تَبَارَكَ وَ تَعَالَى لِمَلَائِكَتِهِ أَ مَا تَرَوْنَ إِلَى عَبْدِي كَأَنَّهُ يَرَى أَنَّ قَضَاءَ حَوَائِجِهِ بِيَدِ غَيْرِي أَ مَا يَعْلَمُ أَنَّ قَضَاءَ حَوَائِجِهِ بِيَدِي.</a:t>
            </a:r>
            <a:endParaRPr lang="en-US" sz="3100" b="1" dirty="0" smtClean="0">
              <a:cs typeface="2  Badr" pitchFamily="2" charset="-78"/>
            </a:endParaRPr>
          </a:p>
          <a:p>
            <a:pPr>
              <a:buNone/>
            </a:pPr>
            <a:r>
              <a:rPr lang="en-US" dirty="0" smtClean="0"/>
              <a:t/>
            </a:r>
            <a:br>
              <a:rPr lang="en-US" dirty="0" smtClean="0"/>
            </a:br>
            <a:r>
              <a:rPr lang="fa-IR" sz="3100" b="1" dirty="0" smtClean="0">
                <a:cs typeface="2  Badr" pitchFamily="2" charset="-78"/>
              </a:rPr>
              <a:t>هنگامی که شخص به نماز می ایستد و نمازش را به سرعت می خواند خداوند به ملائکه میفرماید بنده ی  مرا نگاه کنید که نمازش را زود تمام کرده که به کارهایش برسد  فکر میکند حاجتش به دست دیگران انجام می شود (از من فرار میکند که برود کارهایش را انجام بدهد)مگر نمیداند که حاجتهایش بدست من هست</a:t>
            </a:r>
            <a:r>
              <a:rPr lang="en-US" dirty="0" smtClean="0"/>
              <a:t/>
            </a:r>
            <a:br>
              <a:rPr lang="en-US" dirty="0" smtClean="0"/>
            </a:br>
            <a:r>
              <a:rPr lang="fa-IR" dirty="0" smtClean="0"/>
              <a:t>از اینجا کجا میروی؟؟</a:t>
            </a:r>
            <a:r>
              <a:rPr lang="en-US" dirty="0" smtClean="0"/>
              <a:t/>
            </a:r>
            <a:br>
              <a:rPr lang="en-US" dirty="0" smtClean="0"/>
            </a:br>
            <a:r>
              <a:rPr lang="en-US" dirty="0" smtClean="0"/>
              <a:t/>
            </a:r>
            <a:br>
              <a:rPr lang="en-US" dirty="0" smtClean="0"/>
            </a:br>
            <a:r>
              <a:rPr lang="fa-IR" dirty="0" smtClean="0"/>
              <a:t>میتوانید امتحان کنید 10 روز نماز اول وقت را( به خاطر باز نگه داشتن درب مغازه) 2 ساعت به تاخیر بیندازید </a:t>
            </a:r>
            <a:r>
              <a:rPr lang="en-US" dirty="0" smtClean="0"/>
              <a:t/>
            </a:r>
            <a:br>
              <a:rPr lang="en-US" dirty="0" smtClean="0"/>
            </a:br>
            <a:r>
              <a:rPr lang="fa-IR" dirty="0" smtClean="0"/>
              <a:t>مثلا بجای 6 ساعت ، 8 ساعت در مغازه هستید خواهید دید که به اندازه ی 5 ساعت بیشتر سود نکرده اید(یعنی 2 ساعت تاخیر در نماز 3 ساعت حضور در مغازه را بیفایده میکند)</a:t>
            </a:r>
            <a:r>
              <a:rPr lang="en-US" dirty="0" smtClean="0"/>
              <a:t/>
            </a:r>
            <a:br>
              <a:rPr lang="en-US" dirty="0" smtClean="0"/>
            </a:br>
            <a:r>
              <a:rPr lang="fa-IR" dirty="0" smtClean="0"/>
              <a:t>این یک قانون است</a:t>
            </a:r>
            <a:endParaRPr lang="fa-IR" dirty="0"/>
          </a:p>
        </p:txBody>
      </p:sp>
    </p:spTree>
  </p:cSld>
  <p:clrMapOvr>
    <a:masterClrMapping/>
  </p:clrMapOvr>
  <p:transition>
    <p:pull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95400"/>
          </a:xfrm>
        </p:spPr>
        <p:txBody>
          <a:bodyPr>
            <a:normAutofit fontScale="90000"/>
          </a:bodyPr>
          <a:lstStyle/>
          <a:p>
            <a:pPr algn="ctr"/>
            <a:r>
              <a:rPr lang="fa-IR" sz="4400" b="1" dirty="0" smtClean="0">
                <a:solidFill>
                  <a:schemeClr val="tx1"/>
                </a:solidFill>
              </a:rPr>
              <a:t>مصداق دوم</a:t>
            </a:r>
            <a:r>
              <a:rPr lang="en-US" sz="4400" b="1" dirty="0" smtClean="0">
                <a:solidFill>
                  <a:schemeClr val="tx1"/>
                </a:solidFill>
              </a:rPr>
              <a:t>:</a:t>
            </a:r>
            <a:r>
              <a:rPr lang="en-US" b="1" dirty="0" smtClean="0">
                <a:solidFill>
                  <a:schemeClr val="tx1"/>
                </a:solidFill>
              </a:rPr>
              <a:t/>
            </a:r>
            <a:br>
              <a:rPr lang="en-US" b="1" dirty="0" smtClean="0">
                <a:solidFill>
                  <a:schemeClr val="tx1"/>
                </a:solidFill>
              </a:rPr>
            </a:br>
            <a:r>
              <a:rPr lang="en-US" sz="5300" b="1" dirty="0" smtClean="0">
                <a:solidFill>
                  <a:schemeClr val="tx1"/>
                </a:solidFill>
              </a:rPr>
              <a:t>*</a:t>
            </a:r>
            <a:r>
              <a:rPr lang="fa-IR" sz="5300" b="1" dirty="0" smtClean="0">
                <a:solidFill>
                  <a:schemeClr val="tx1"/>
                </a:solidFill>
              </a:rPr>
              <a:t>ترک حقوق مالی</a:t>
            </a:r>
            <a:r>
              <a:rPr lang="en-US" sz="5300" b="1" dirty="0" smtClean="0">
                <a:solidFill>
                  <a:schemeClr val="tx1"/>
                </a:solidFill>
              </a:rPr>
              <a:t>*</a:t>
            </a:r>
            <a:endParaRPr lang="fa-IR" b="1" dirty="0">
              <a:solidFill>
                <a:schemeClr val="tx1"/>
              </a:solidFill>
            </a:endParaRPr>
          </a:p>
        </p:txBody>
      </p:sp>
      <p:sp>
        <p:nvSpPr>
          <p:cNvPr id="3" name="Content Placeholder 2"/>
          <p:cNvSpPr>
            <a:spLocks noGrp="1"/>
          </p:cNvSpPr>
          <p:nvPr>
            <p:ph idx="1"/>
          </p:nvPr>
        </p:nvSpPr>
        <p:spPr>
          <a:xfrm>
            <a:off x="228600" y="1935480"/>
            <a:ext cx="8763000" cy="4389120"/>
          </a:xfrm>
        </p:spPr>
        <p:txBody>
          <a:bodyPr>
            <a:normAutofit lnSpcReduction="10000"/>
          </a:bodyPr>
          <a:lstStyle/>
          <a:p>
            <a:pPr>
              <a:buNone/>
            </a:pPr>
            <a:r>
              <a:rPr lang="en-US" dirty="0" smtClean="0"/>
              <a:t>*</a:t>
            </a:r>
            <a:r>
              <a:rPr lang="fa-IR" dirty="0" smtClean="0"/>
              <a:t>از امام صادق </a:t>
            </a:r>
            <a:r>
              <a:rPr lang="fa-IR" sz="1600" dirty="0" smtClean="0"/>
              <a:t>علیه السلام </a:t>
            </a:r>
            <a:r>
              <a:rPr lang="fa-IR" dirty="0" smtClean="0"/>
              <a:t>نقل شده است که</a:t>
            </a:r>
            <a:r>
              <a:rPr lang="en-US" dirty="0" smtClean="0"/>
              <a:t> : </a:t>
            </a:r>
            <a:br>
              <a:rPr lang="en-US" dirty="0" smtClean="0"/>
            </a:br>
            <a:endParaRPr lang="en-US" dirty="0" smtClean="0"/>
          </a:p>
          <a:p>
            <a:pPr>
              <a:lnSpc>
                <a:spcPct val="150000"/>
              </a:lnSpc>
              <a:buNone/>
            </a:pPr>
            <a:r>
              <a:rPr lang="fa-IR" sz="3200" b="1" dirty="0" smtClean="0">
                <a:solidFill>
                  <a:srgbClr val="FF0000"/>
                </a:solidFill>
                <a:cs typeface="2  Badr" pitchFamily="2" charset="-78"/>
              </a:rPr>
              <a:t>مَا</a:t>
            </a:r>
            <a:r>
              <a:rPr lang="fa-IR" sz="3200" b="1" dirty="0" smtClean="0">
                <a:cs typeface="2  Badr" pitchFamily="2" charset="-78"/>
              </a:rPr>
              <a:t> مِنْ عَبْدٍ يَمْنَعُ دِرْهَماً فِي حَقِّهِ‏ </a:t>
            </a:r>
            <a:r>
              <a:rPr lang="fa-IR" sz="3200" b="1" dirty="0" smtClean="0">
                <a:solidFill>
                  <a:srgbClr val="FF0000"/>
                </a:solidFill>
                <a:cs typeface="2  Badr" pitchFamily="2" charset="-78"/>
              </a:rPr>
              <a:t>إِلَّا</a:t>
            </a:r>
            <a:r>
              <a:rPr lang="fa-IR" sz="3200" b="1" dirty="0" smtClean="0">
                <a:cs typeface="2  Badr" pitchFamily="2" charset="-78"/>
              </a:rPr>
              <a:t> أَنْفَقَ اثْنَيْنِ‏ فِي غَيْرِ حَقِّهِ وَ مَا رَجُلٌ يَمْنَعُ حَقّاً مِنْ مَالِهِ إِلَّا طَوَّقَهُ اللَّهُ عَزَّ وَ جَلَّ بِهِ حَيَّةً مِنْ نَارٍ يَوْمَ الْقِيَامَةِ.</a:t>
            </a:r>
            <a:endParaRPr lang="en-US" sz="3200" b="1" dirty="0" smtClean="0">
              <a:cs typeface="2  Badr" pitchFamily="2" charset="-78"/>
            </a:endParaRPr>
          </a:p>
          <a:p>
            <a:pPr>
              <a:buNone/>
            </a:pPr>
            <a:r>
              <a:rPr lang="en-US" dirty="0" smtClean="0"/>
              <a:t/>
            </a:r>
            <a:br>
              <a:rPr lang="en-US" dirty="0" smtClean="0"/>
            </a:br>
            <a:r>
              <a:rPr lang="fa-IR" sz="3000" dirty="0" smtClean="0">
                <a:cs typeface="2  Badr" pitchFamily="2" charset="-78"/>
              </a:rPr>
              <a:t>کسی که یک درهم حق الهی را ندهد دو درهم در جای دیگر خرج خواهد کرد</a:t>
            </a:r>
            <a:r>
              <a:rPr lang="en-US" sz="3000" dirty="0" smtClean="0">
                <a:cs typeface="2  Badr" pitchFamily="2" charset="-78"/>
              </a:rPr>
              <a:t>.</a:t>
            </a:r>
            <a:br>
              <a:rPr lang="en-US" sz="3000" dirty="0" smtClean="0">
                <a:cs typeface="2  Badr" pitchFamily="2" charset="-78"/>
              </a:rPr>
            </a:br>
            <a:r>
              <a:rPr lang="fa-IR" sz="3000" dirty="0" smtClean="0">
                <a:cs typeface="2  Badr" pitchFamily="2" charset="-78"/>
              </a:rPr>
              <a:t>حق الهی را نمیدهد که سود دنیوی کند بلکه دو برابر ضرر خواهد کرد</a:t>
            </a:r>
            <a:r>
              <a:rPr lang="en-US" sz="3000" dirty="0" smtClean="0">
                <a:cs typeface="2  Badr" pitchFamily="2" charset="-78"/>
              </a:rPr>
              <a:t>.</a:t>
            </a:r>
            <a:br>
              <a:rPr lang="en-US" sz="3000" dirty="0" smtClean="0">
                <a:cs typeface="2  Badr" pitchFamily="2" charset="-78"/>
              </a:rPr>
            </a:br>
            <a:r>
              <a:rPr lang="en-US" sz="2800" i="1" dirty="0" smtClean="0">
                <a:cs typeface="2  Badr" pitchFamily="2" charset="-78"/>
              </a:rPr>
              <a:t>)</a:t>
            </a:r>
            <a:r>
              <a:rPr lang="fa-IR" sz="2800" i="1" dirty="0" smtClean="0">
                <a:cs typeface="2  Badr" pitchFamily="2" charset="-78"/>
              </a:rPr>
              <a:t>آش نخورده ودهان سوخته ، دوبرابرخرج کرده اما هنوز حق الهی را هم نداده)</a:t>
            </a:r>
            <a:endParaRPr lang="fa-IR" i="1" dirty="0">
              <a:cs typeface="2  Badr" pitchFamily="2" charset="-78"/>
            </a:endParaRPr>
          </a:p>
        </p:txBody>
      </p:sp>
    </p:spTree>
  </p:cSld>
  <p:clrMapOvr>
    <a:masterClrMapping/>
  </p:clrMapOvr>
  <p:transition>
    <p:pull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400" b="1" dirty="0" smtClean="0">
                <a:solidFill>
                  <a:schemeClr val="tx1"/>
                </a:solidFill>
              </a:rPr>
              <a:t>مصداق سوم</a:t>
            </a:r>
            <a:r>
              <a:rPr lang="en-US" sz="4400" b="1" dirty="0" smtClean="0">
                <a:solidFill>
                  <a:schemeClr val="tx1"/>
                </a:solidFill>
              </a:rPr>
              <a:t>:</a:t>
            </a:r>
            <a:r>
              <a:rPr lang="en-US" b="1" dirty="0" smtClean="0">
                <a:solidFill>
                  <a:schemeClr val="tx1"/>
                </a:solidFill>
              </a:rPr>
              <a:t/>
            </a:r>
            <a:br>
              <a:rPr lang="en-US" b="1" dirty="0" smtClean="0">
                <a:solidFill>
                  <a:schemeClr val="tx1"/>
                </a:solidFill>
              </a:rPr>
            </a:br>
            <a:r>
              <a:rPr lang="en-US" sz="6000" b="1" dirty="0" smtClean="0">
                <a:solidFill>
                  <a:schemeClr val="tx1"/>
                </a:solidFill>
              </a:rPr>
              <a:t>*</a:t>
            </a:r>
            <a:r>
              <a:rPr lang="fa-IR" sz="6000" b="1" dirty="0" smtClean="0">
                <a:solidFill>
                  <a:schemeClr val="tx1"/>
                </a:solidFill>
              </a:rPr>
              <a:t>به عقب انداختن حج</a:t>
            </a:r>
            <a:r>
              <a:rPr lang="en-US" sz="6000" b="1" dirty="0" smtClean="0">
                <a:solidFill>
                  <a:schemeClr val="tx1"/>
                </a:solidFill>
              </a:rPr>
              <a:t>*</a:t>
            </a:r>
            <a:endParaRPr lang="fa-IR" b="1" dirty="0">
              <a:solidFill>
                <a:schemeClr val="tx1"/>
              </a:solidFill>
            </a:endParaRPr>
          </a:p>
        </p:txBody>
      </p:sp>
      <p:sp>
        <p:nvSpPr>
          <p:cNvPr id="3" name="Content Placeholder 2"/>
          <p:cNvSpPr>
            <a:spLocks noGrp="1"/>
          </p:cNvSpPr>
          <p:nvPr>
            <p:ph idx="1"/>
          </p:nvPr>
        </p:nvSpPr>
        <p:spPr/>
        <p:txBody>
          <a:bodyPr/>
          <a:lstStyle/>
          <a:p>
            <a:pPr>
              <a:lnSpc>
                <a:spcPct val="150000"/>
              </a:lnSpc>
              <a:buNone/>
            </a:pPr>
            <a:r>
              <a:rPr lang="fa-IR" sz="3600" b="1" dirty="0" smtClean="0">
                <a:solidFill>
                  <a:srgbClr val="FF0000"/>
                </a:solidFill>
                <a:cs typeface="2  Badr" pitchFamily="2" charset="-78"/>
              </a:rPr>
              <a:t>مَا</a:t>
            </a:r>
            <a:r>
              <a:rPr lang="fa-IR" sz="3600" b="1" dirty="0" smtClean="0">
                <a:cs typeface="2  Badr" pitchFamily="2" charset="-78"/>
              </a:rPr>
              <a:t> مِنْ عَبْدٍ يُؤْثِرُ عَلَى الْحَجِّ حَاجَةً مِنْ حَوَائِجِ‏ الدُّنْيَا </a:t>
            </a:r>
            <a:r>
              <a:rPr lang="fa-IR" sz="3600" b="1" dirty="0" smtClean="0">
                <a:solidFill>
                  <a:srgbClr val="FF0000"/>
                </a:solidFill>
                <a:cs typeface="2  Badr" pitchFamily="2" charset="-78"/>
              </a:rPr>
              <a:t>إِلَّا</a:t>
            </a:r>
            <a:r>
              <a:rPr lang="fa-IR" sz="3600" b="1" dirty="0" smtClean="0">
                <a:cs typeface="2  Badr" pitchFamily="2" charset="-78"/>
              </a:rPr>
              <a:t> نَظَرَ إِلَى الْمُحَلِّقِينَ‏ قَدِ انْصَرَفُوا قَبْلَ أَنْ تُقْضَى لَهُ تِلْكَ الْحَاجَةُ.</a:t>
            </a:r>
            <a:endParaRPr lang="en-US" dirty="0" smtClean="0"/>
          </a:p>
          <a:p>
            <a:pPr>
              <a:buNone/>
            </a:pPr>
            <a:r>
              <a:rPr lang="en-US" dirty="0" smtClean="0"/>
              <a:t/>
            </a:r>
            <a:br>
              <a:rPr lang="en-US" dirty="0" smtClean="0"/>
            </a:br>
            <a:r>
              <a:rPr lang="fa-IR" sz="3200" dirty="0" smtClean="0">
                <a:cs typeface="2  Badr" pitchFamily="2" charset="-78"/>
              </a:rPr>
              <a:t>شخصی کار دنیوی را بر حج ترجیح می دهد می بیند حاجیان با سرهای تراشیده برگشتند اما او هنوز به خواسته اش نرسید </a:t>
            </a:r>
            <a:r>
              <a:rPr lang="en-US" sz="3200" dirty="0" smtClean="0">
                <a:cs typeface="2  Badr" pitchFamily="2" charset="-78"/>
              </a:rPr>
              <a:t/>
            </a:r>
            <a:br>
              <a:rPr lang="en-US" sz="3200" dirty="0" smtClean="0">
                <a:cs typeface="2  Badr" pitchFamily="2" charset="-78"/>
              </a:rPr>
            </a:br>
            <a:r>
              <a:rPr lang="fa-IR" sz="3200" b="1" dirty="0" smtClean="0">
                <a:cs typeface="2  Aseman" pitchFamily="2" charset="-78"/>
              </a:rPr>
              <a:t>در حالی که اگر میرفت الان ، هم واجب الهی را انجام داده بود و از نظر دنیوی هم ضرری نکرده بود</a:t>
            </a:r>
            <a:endParaRPr lang="fa-IR" b="1" dirty="0">
              <a:cs typeface="2  Aseman" pitchFamily="2" charset="-78"/>
            </a:endParaRPr>
          </a:p>
        </p:txBody>
      </p:sp>
    </p:spTree>
  </p:cSld>
  <p:clrMapOvr>
    <a:masterClrMapping/>
  </p:clrMapOvr>
  <p:transition>
    <p:pull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466088"/>
          </a:xfrm>
        </p:spPr>
        <p:txBody>
          <a:bodyPr>
            <a:normAutofit fontScale="90000"/>
          </a:bodyPr>
          <a:lstStyle/>
          <a:p>
            <a:pPr algn="ctr"/>
            <a:r>
              <a:rPr lang="fa-IR" sz="4400" b="1" dirty="0" smtClean="0">
                <a:solidFill>
                  <a:schemeClr val="tx1"/>
                </a:solidFill>
              </a:rPr>
              <a:t>مصداق چهارم</a:t>
            </a:r>
            <a:r>
              <a:rPr lang="en-US" b="1" dirty="0" smtClean="0">
                <a:solidFill>
                  <a:schemeClr val="tx1"/>
                </a:solidFill>
              </a:rPr>
              <a:t/>
            </a:r>
            <a:br>
              <a:rPr lang="en-US" b="1" dirty="0" smtClean="0">
                <a:solidFill>
                  <a:schemeClr val="tx1"/>
                </a:solidFill>
              </a:rPr>
            </a:br>
            <a:r>
              <a:rPr lang="en-US" sz="6700" b="1" dirty="0" smtClean="0">
                <a:solidFill>
                  <a:schemeClr val="tx1"/>
                </a:solidFill>
              </a:rPr>
              <a:t>*</a:t>
            </a:r>
            <a:r>
              <a:rPr lang="fa-IR" sz="6700" b="1" dirty="0" smtClean="0">
                <a:solidFill>
                  <a:schemeClr val="tx1"/>
                </a:solidFill>
              </a:rPr>
              <a:t>رباخوری</a:t>
            </a:r>
            <a:r>
              <a:rPr lang="en-US" b="1" dirty="0" smtClean="0">
                <a:solidFill>
                  <a:schemeClr val="tx1"/>
                </a:solidFill>
              </a:rPr>
              <a:t>*</a:t>
            </a:r>
            <a:endParaRPr lang="fa-IR" b="1" dirty="0">
              <a:solidFill>
                <a:schemeClr val="tx1"/>
              </a:solidFill>
            </a:endParaRPr>
          </a:p>
        </p:txBody>
      </p:sp>
      <p:sp>
        <p:nvSpPr>
          <p:cNvPr id="3" name="Content Placeholder 2"/>
          <p:cNvSpPr>
            <a:spLocks noGrp="1"/>
          </p:cNvSpPr>
          <p:nvPr>
            <p:ph idx="1"/>
          </p:nvPr>
        </p:nvSpPr>
        <p:spPr>
          <a:xfrm>
            <a:off x="228600" y="1935480"/>
            <a:ext cx="8610600" cy="4389120"/>
          </a:xfrm>
        </p:spPr>
        <p:txBody>
          <a:bodyPr>
            <a:noAutofit/>
          </a:bodyPr>
          <a:lstStyle/>
          <a:p>
            <a:pPr>
              <a:buNone/>
            </a:pPr>
            <a:r>
              <a:rPr lang="fa-IR" sz="2800" b="1" dirty="0" smtClean="0">
                <a:cs typeface="2  Badr" pitchFamily="2" charset="-78"/>
              </a:rPr>
              <a:t>شخص وارد ربا می شود که سودي ببرد در حالي كه خداوند متعال می فرماید:</a:t>
            </a:r>
            <a:r>
              <a:rPr lang="en-US" sz="2800" b="1" dirty="0" smtClean="0">
                <a:cs typeface="2  Badr" pitchFamily="2" charset="-78"/>
              </a:rPr>
              <a:t> </a:t>
            </a:r>
          </a:p>
          <a:p>
            <a:pPr>
              <a:buNone/>
            </a:pPr>
            <a:endParaRPr lang="en-US" sz="2800" b="1" dirty="0" smtClean="0">
              <a:cs typeface="2  Badr" pitchFamily="2" charset="-78"/>
            </a:endParaRPr>
          </a:p>
          <a:p>
            <a:pPr algn="ctr">
              <a:buNone/>
            </a:pPr>
            <a:r>
              <a:rPr lang="fa-IR" sz="2800" b="1" i="1" dirty="0" smtClean="0">
                <a:solidFill>
                  <a:schemeClr val="accent4">
                    <a:lumMod val="50000"/>
                  </a:schemeClr>
                </a:solidFill>
                <a:cs typeface="2  Badr" pitchFamily="2" charset="-78"/>
              </a:rPr>
              <a:t>يَمْحَقُ‏ اللَّهُ‏ الرِّبا</a:t>
            </a:r>
            <a:r>
              <a:rPr lang="fa-IR" sz="2800" b="1" dirty="0" smtClean="0">
                <a:cs typeface="2  Badr" pitchFamily="2" charset="-78"/>
              </a:rPr>
              <a:t>  	</a:t>
            </a:r>
          </a:p>
          <a:p>
            <a:pPr algn="ctr">
              <a:buNone/>
            </a:pPr>
            <a:r>
              <a:rPr lang="fa-IR" sz="2800" b="1" dirty="0" smtClean="0">
                <a:cs typeface="2  Badr" pitchFamily="2" charset="-78"/>
              </a:rPr>
              <a:t>خدا چنان تقدیر کرده که ربا محق شود </a:t>
            </a:r>
          </a:p>
          <a:p>
            <a:pPr>
              <a:buNone/>
            </a:pPr>
            <a:r>
              <a:rPr lang="en-US" sz="2800" b="1" dirty="0" smtClean="0">
                <a:cs typeface="2  Badr" pitchFamily="2" charset="-78"/>
              </a:rPr>
              <a:t/>
            </a:r>
            <a:br>
              <a:rPr lang="en-US" sz="2800" b="1" dirty="0" smtClean="0">
                <a:cs typeface="2  Badr" pitchFamily="2" charset="-78"/>
              </a:rPr>
            </a:br>
            <a:r>
              <a:rPr lang="fa-IR" sz="2800" b="1" dirty="0" smtClean="0">
                <a:cs typeface="2  Badr" pitchFamily="2" charset="-78"/>
              </a:rPr>
              <a:t>محق</a:t>
            </a:r>
            <a:r>
              <a:rPr lang="en-US" sz="2800" b="1" dirty="0" smtClean="0">
                <a:cs typeface="2  Badr" pitchFamily="2" charset="-78"/>
              </a:rPr>
              <a:t>: </a:t>
            </a:r>
            <a:r>
              <a:rPr lang="fa-IR" sz="2800" b="1" dirty="0" smtClean="0">
                <a:cs typeface="2  Badr" pitchFamily="2" charset="-78"/>
              </a:rPr>
              <a:t>نور ماه از شب نيمه به بعد محق مي شود </a:t>
            </a:r>
            <a:r>
              <a:rPr lang="en-US" sz="2800" b="1" dirty="0" smtClean="0">
                <a:cs typeface="2  Badr" pitchFamily="2" charset="-78"/>
              </a:rPr>
              <a:t/>
            </a:r>
            <a:br>
              <a:rPr lang="en-US" sz="2800" b="1" dirty="0" smtClean="0">
                <a:cs typeface="2  Badr" pitchFamily="2" charset="-78"/>
              </a:rPr>
            </a:br>
            <a:r>
              <a:rPr lang="fa-IR" sz="2800" b="1" dirty="0" smtClean="0">
                <a:cs typeface="2  Badr" pitchFamily="2" charset="-78"/>
              </a:rPr>
              <a:t>ربا در نهایت آنچنان گرفتاری و مخارجی به سر انسان می آید که سود</a:t>
            </a:r>
            <a:r>
              <a:rPr lang="fa-IR" sz="1600" b="1" dirty="0" smtClean="0">
                <a:cs typeface="2  Badr" pitchFamily="2" charset="-78"/>
              </a:rPr>
              <a:t>(بر فرض که سود کرده باشد) </a:t>
            </a:r>
            <a:r>
              <a:rPr lang="fa-IR" sz="2800" b="1" dirty="0" smtClean="0">
                <a:cs typeface="2  Badr" pitchFamily="2" charset="-78"/>
              </a:rPr>
              <a:t>و اصل سرمایه اصلا دیده نمیشود </a:t>
            </a:r>
            <a:r>
              <a:rPr lang="en-US" sz="2800" b="1" dirty="0" smtClean="0">
                <a:cs typeface="2  Badr" pitchFamily="2" charset="-78"/>
              </a:rPr>
              <a:t/>
            </a:r>
            <a:br>
              <a:rPr lang="en-US" sz="2800" b="1" dirty="0" smtClean="0">
                <a:cs typeface="2  Badr" pitchFamily="2" charset="-78"/>
              </a:rPr>
            </a:br>
            <a:r>
              <a:rPr lang="fa-IR" sz="2800" b="1" dirty="0" smtClean="0">
                <a:cs typeface="2  Aseman" pitchFamily="2" charset="-78"/>
              </a:rPr>
              <a:t>لذا معمولا اینگونه است والبته باید اینگونه باشد که ورود به ربا آخرش ورشکستگی است</a:t>
            </a:r>
            <a:r>
              <a:rPr lang="en-US" sz="2800" b="1" dirty="0" smtClean="0">
                <a:cs typeface="2  Badr" pitchFamily="2" charset="-78"/>
              </a:rPr>
              <a:t/>
            </a:r>
            <a:br>
              <a:rPr lang="en-US" sz="2800" b="1" dirty="0" smtClean="0">
                <a:cs typeface="2  Badr" pitchFamily="2" charset="-78"/>
              </a:rPr>
            </a:br>
            <a:endParaRPr lang="fa-IR" sz="2800" b="1" dirty="0">
              <a:cs typeface="2  Badr" pitchFamily="2" charset="-78"/>
            </a:endParaRPr>
          </a:p>
        </p:txBody>
      </p:sp>
    </p:spTree>
  </p:cSld>
  <p:clrMapOvr>
    <a:masterClrMapping/>
  </p:clrMapOvr>
  <p:transition>
    <p:pull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13688"/>
          </a:xfrm>
        </p:spPr>
        <p:txBody>
          <a:bodyPr>
            <a:normAutofit fontScale="90000"/>
          </a:bodyPr>
          <a:lstStyle/>
          <a:p>
            <a:pPr algn="ctr"/>
            <a:r>
              <a:rPr lang="fa-IR" sz="4000" b="1" dirty="0" smtClean="0">
                <a:solidFill>
                  <a:schemeClr val="tx1"/>
                </a:solidFill>
              </a:rPr>
              <a:t>مصداق پنجم</a:t>
            </a:r>
            <a:r>
              <a:rPr lang="en-US" sz="4000" b="1" dirty="0" smtClean="0">
                <a:solidFill>
                  <a:schemeClr val="tx1"/>
                </a:solidFill>
              </a:rPr>
              <a:t/>
            </a:r>
            <a:br>
              <a:rPr lang="en-US" sz="4000" b="1" dirty="0" smtClean="0">
                <a:solidFill>
                  <a:schemeClr val="tx1"/>
                </a:solidFill>
              </a:rPr>
            </a:br>
            <a:r>
              <a:rPr lang="en-US" sz="6000" b="1" dirty="0" smtClean="0">
                <a:solidFill>
                  <a:schemeClr val="tx1"/>
                </a:solidFill>
              </a:rPr>
              <a:t>*</a:t>
            </a:r>
            <a:r>
              <a:rPr lang="fa-IR" sz="6000" b="1" dirty="0" smtClean="0">
                <a:solidFill>
                  <a:schemeClr val="tx1"/>
                </a:solidFill>
              </a:rPr>
              <a:t>ترک جهاد</a:t>
            </a:r>
            <a:r>
              <a:rPr lang="en-US" sz="6000" b="1" dirty="0" smtClean="0">
                <a:solidFill>
                  <a:schemeClr val="tx1"/>
                </a:solidFill>
              </a:rPr>
              <a:t>*</a:t>
            </a:r>
            <a:endParaRPr lang="fa-IR" b="1" dirty="0">
              <a:solidFill>
                <a:schemeClr val="tx1"/>
              </a:solidFill>
            </a:endParaRPr>
          </a:p>
        </p:txBody>
      </p:sp>
      <p:sp>
        <p:nvSpPr>
          <p:cNvPr id="3" name="Content Placeholder 2"/>
          <p:cNvSpPr>
            <a:spLocks noGrp="1"/>
          </p:cNvSpPr>
          <p:nvPr>
            <p:ph idx="1"/>
          </p:nvPr>
        </p:nvSpPr>
        <p:spPr/>
        <p:txBody>
          <a:bodyPr>
            <a:normAutofit/>
          </a:bodyPr>
          <a:lstStyle/>
          <a:p>
            <a:pPr>
              <a:buNone/>
            </a:pPr>
            <a:r>
              <a:rPr lang="fa-IR" b="1" dirty="0" smtClean="0">
                <a:cs typeface="2  Badr" pitchFamily="2" charset="-78"/>
              </a:rPr>
              <a:t>شخص جهاد نمیرود که دنیا داشته باشد و بعدا بتواند ریاست کند؛</a:t>
            </a:r>
            <a:r>
              <a:rPr lang="en-US" b="1" dirty="0" smtClean="0">
                <a:cs typeface="2  Badr" pitchFamily="2" charset="-78"/>
              </a:rPr>
              <a:t/>
            </a:r>
            <a:br>
              <a:rPr lang="en-US" b="1" dirty="0" smtClean="0">
                <a:cs typeface="2  Badr" pitchFamily="2" charset="-78"/>
              </a:rPr>
            </a:br>
            <a:r>
              <a:rPr lang="fa-IR" b="1" dirty="0" smtClean="0">
                <a:cs typeface="2  Badr" pitchFamily="2" charset="-78"/>
              </a:rPr>
              <a:t>اما نمیداند که</a:t>
            </a:r>
            <a:r>
              <a:rPr lang="en-US" b="1" dirty="0" smtClean="0">
                <a:cs typeface="2  Badr" pitchFamily="2" charset="-78"/>
              </a:rPr>
              <a:t> : </a:t>
            </a:r>
          </a:p>
          <a:p>
            <a:pPr>
              <a:buNone/>
            </a:pPr>
            <a:r>
              <a:rPr lang="en-US" sz="1200" b="1" dirty="0" smtClean="0">
                <a:cs typeface="2  Badr" pitchFamily="2" charset="-78"/>
              </a:rPr>
              <a:t/>
            </a:r>
            <a:br>
              <a:rPr lang="en-US" sz="1200" b="1" dirty="0" smtClean="0">
                <a:cs typeface="2  Badr" pitchFamily="2" charset="-78"/>
              </a:rPr>
            </a:br>
            <a:r>
              <a:rPr lang="fa-IR" sz="2000" b="1" dirty="0" smtClean="0">
                <a:cs typeface="2  Badr" pitchFamily="2" charset="-78"/>
              </a:rPr>
              <a:t>أَمَّا بَعْدُ </a:t>
            </a:r>
            <a:r>
              <a:rPr lang="fa-IR" sz="3200" b="1" dirty="0" smtClean="0">
                <a:cs typeface="2  Badr" pitchFamily="2" charset="-78"/>
              </a:rPr>
              <a:t>فَإِنَّ الْجِهَادَ بَابٌ مِنْ أَبْوَابِ الْجَنَّةِ </a:t>
            </a:r>
            <a:r>
              <a:rPr lang="fa-IR" sz="2000" b="1" dirty="0" smtClean="0">
                <a:cs typeface="2  Badr" pitchFamily="2" charset="-78"/>
              </a:rPr>
              <a:t>فَتَحَهُ اللَّهُ لِخَاصَّةِ أَوْلِيَائِهِ وَ هُوَ لِبَاسُ التَّقْوَى وَ دِرْعُ اللَّهِ الْحَصِينَةُ وَ جُنَّتُهُ‏ الْوَثِيقَةُ </a:t>
            </a:r>
            <a:r>
              <a:rPr lang="fa-IR" sz="4000" b="1" u="sng" dirty="0" smtClean="0">
                <a:cs typeface="2  Badr" pitchFamily="2" charset="-78"/>
              </a:rPr>
              <a:t>فَمَنْ تَرَكَهُ رَغْبَةً عَنْهُ‏ أَلْبَسَهُ اللَّهُ ثَوْبَ الذُّلِّ </a:t>
            </a:r>
            <a:r>
              <a:rPr lang="fa-IR" sz="2000" b="1" dirty="0" smtClean="0">
                <a:cs typeface="2  Badr" pitchFamily="2" charset="-78"/>
              </a:rPr>
              <a:t>وَ شَمِلَهُ الْبَلَاءُ وَ دُيِّثَ‏ بِالصَّغَارِ وَ الْقَمَاءَةِ وَ ضُرِبَ عَلَى قَلْبِهِ بِالْإِسْهَابِ‏ وَ أُدِيلَ الْحَقُّ مِنْهُ‏ بِتَضْيِيعِ الْجِهَادِ وَ سِيمَ الْخَسْفَ‏ وَ مُنِعَ النَّصَف‏</a:t>
            </a:r>
            <a:endParaRPr lang="en-US" b="1" dirty="0" smtClean="0">
              <a:cs typeface="2  Badr" pitchFamily="2" charset="-78"/>
            </a:endParaRPr>
          </a:p>
          <a:p>
            <a:pPr algn="ctr">
              <a:buNone/>
            </a:pPr>
            <a:r>
              <a:rPr lang="en-US" sz="1050" b="1" dirty="0" smtClean="0">
                <a:cs typeface="2  Badr" pitchFamily="2" charset="-78"/>
              </a:rPr>
              <a:t/>
            </a:r>
            <a:br>
              <a:rPr lang="en-US" sz="1050" b="1" dirty="0" smtClean="0">
                <a:cs typeface="2  Badr" pitchFamily="2" charset="-78"/>
              </a:rPr>
            </a:br>
            <a:r>
              <a:rPr lang="fa-IR" b="1" dirty="0" smtClean="0">
                <a:cs typeface="2  Badr" pitchFamily="2" charset="-78"/>
              </a:rPr>
              <a:t>دچار ذلت میشود </a:t>
            </a:r>
            <a:r>
              <a:rPr lang="en-US" b="1" dirty="0" smtClean="0">
                <a:cs typeface="2  Badr" pitchFamily="2" charset="-78"/>
              </a:rPr>
              <a:t/>
            </a:r>
            <a:br>
              <a:rPr lang="en-US" b="1" dirty="0" smtClean="0">
                <a:cs typeface="2  Badr" pitchFamily="2" charset="-78"/>
              </a:rPr>
            </a:br>
            <a:r>
              <a:rPr lang="fa-IR" b="1" dirty="0" smtClean="0">
                <a:cs typeface="2  Badr" pitchFamily="2" charset="-78"/>
              </a:rPr>
              <a:t>نتیجه ی ترک جهاد ، دچار ذلت شدن میباشد</a:t>
            </a:r>
            <a:r>
              <a:rPr lang="en-US" b="1" dirty="0" smtClean="0">
                <a:cs typeface="2  Badr" pitchFamily="2" charset="-78"/>
              </a:rPr>
              <a:t>.</a:t>
            </a:r>
          </a:p>
          <a:p>
            <a:endParaRPr lang="fa-IR" dirty="0"/>
          </a:p>
        </p:txBody>
      </p:sp>
    </p:spTree>
  </p:cSld>
  <p:clrMapOvr>
    <a:masterClrMapping/>
  </p:clrMapOvr>
  <p:transition>
    <p:pull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pPr algn="ctr"/>
            <a:r>
              <a:rPr lang="fa-IR" sz="6600" b="1" i="1" dirty="0" smtClean="0">
                <a:solidFill>
                  <a:srgbClr val="7030A0"/>
                </a:solidFill>
                <a:cs typeface="2  Hamid" pitchFamily="2" charset="-78"/>
              </a:rPr>
              <a:t>خلاصه و جمع بندي مباحث </a:t>
            </a:r>
            <a:endParaRPr lang="fa-IR" sz="6600" b="1" i="1" dirty="0">
              <a:solidFill>
                <a:srgbClr val="7030A0"/>
              </a:solidFill>
              <a:cs typeface="2  Hamid" pitchFamily="2" charset="-78"/>
            </a:endParaRPr>
          </a:p>
        </p:txBody>
      </p:sp>
      <p:sp>
        <p:nvSpPr>
          <p:cNvPr id="3" name="Content Placeholder 2"/>
          <p:cNvSpPr>
            <a:spLocks noGrp="1"/>
          </p:cNvSpPr>
          <p:nvPr>
            <p:ph idx="1"/>
          </p:nvPr>
        </p:nvSpPr>
        <p:spPr>
          <a:xfrm>
            <a:off x="381000" y="1600200"/>
            <a:ext cx="8229600" cy="4876800"/>
          </a:xfrm>
        </p:spPr>
        <p:txBody>
          <a:bodyPr>
            <a:noAutofit/>
          </a:bodyPr>
          <a:lstStyle/>
          <a:p>
            <a:pPr>
              <a:buNone/>
            </a:pPr>
            <a:r>
              <a:rPr lang="fa-IR" sz="4000" dirty="0" smtClean="0">
                <a:cs typeface="_MRT_Khodkar" pitchFamily="2" charset="-78"/>
              </a:rPr>
              <a:t>خداوند خير و صلاح ما را بهتر مي داند </a:t>
            </a:r>
          </a:p>
          <a:p>
            <a:pPr>
              <a:buNone/>
            </a:pPr>
            <a:r>
              <a:rPr lang="fa-IR" sz="4000" dirty="0" smtClean="0">
                <a:cs typeface="_MRT_Khodkar" pitchFamily="2" charset="-78"/>
              </a:rPr>
              <a:t>خداوند تواناتر از ما هست </a:t>
            </a:r>
            <a:r>
              <a:rPr lang="fa-IR" sz="3200" dirty="0" smtClean="0">
                <a:cs typeface="2  Badr" pitchFamily="2" charset="-78"/>
              </a:rPr>
              <a:t>(نعوذ بالله از قياس بنده با خالق)</a:t>
            </a:r>
            <a:endParaRPr lang="fa-IR" sz="4000" dirty="0" smtClean="0">
              <a:cs typeface="2  Badr" pitchFamily="2" charset="-78"/>
            </a:endParaRPr>
          </a:p>
          <a:p>
            <a:pPr>
              <a:buNone/>
            </a:pPr>
            <a:r>
              <a:rPr lang="fa-IR" sz="4000" dirty="0" smtClean="0">
                <a:cs typeface="_MRT_Khodkar" pitchFamily="2" charset="-78"/>
              </a:rPr>
              <a:t>نتيجه : </a:t>
            </a:r>
          </a:p>
          <a:p>
            <a:pPr algn="ctr">
              <a:buNone/>
            </a:pPr>
            <a:r>
              <a:rPr lang="fa-IR" sz="4000" dirty="0" smtClean="0">
                <a:cs typeface="_MRT_Khodkar" pitchFamily="2" charset="-78"/>
              </a:rPr>
              <a:t>بنابراين </a:t>
            </a:r>
            <a:r>
              <a:rPr lang="fa-IR" sz="4000" smtClean="0">
                <a:cs typeface="_MRT_Khodkar" pitchFamily="2" charset="-78"/>
              </a:rPr>
              <a:t>اگر </a:t>
            </a:r>
            <a:r>
              <a:rPr lang="fa-IR" sz="4000" smtClean="0">
                <a:cs typeface="_MRT_Khodkar" pitchFamily="2" charset="-78"/>
              </a:rPr>
              <a:t>وظيفه ي </a:t>
            </a:r>
            <a:r>
              <a:rPr lang="fa-IR" sz="4000" dirty="0" smtClean="0">
                <a:cs typeface="_MRT_Khodkar" pitchFamily="2" charset="-78"/>
              </a:rPr>
              <a:t>ديني و شرعي را ترك كردم بخاطر سود دنيوي ، بدانم كه آن سود را نخواهم ديد بلكه به خودم ضرر وارد كرده ام . </a:t>
            </a:r>
          </a:p>
          <a:p>
            <a:pPr algn="ctr">
              <a:buNone/>
            </a:pPr>
            <a:r>
              <a:rPr lang="fa-IR" sz="4800" b="1" i="1" u="sng" dirty="0" smtClean="0">
                <a:solidFill>
                  <a:srgbClr val="002060"/>
                </a:solidFill>
                <a:cs typeface="2  Aseman" pitchFamily="2" charset="-78"/>
              </a:rPr>
              <a:t>دنبال كسب سود از راه ترك وظيفه نباشم</a:t>
            </a:r>
            <a:endParaRPr lang="fa-IR" sz="4800" b="1" i="1" u="sng" dirty="0">
              <a:solidFill>
                <a:srgbClr val="002060"/>
              </a:solidFill>
              <a:cs typeface="2  Aseman" pitchFamily="2" charset="-78"/>
            </a:endParaRPr>
          </a:p>
        </p:txBody>
      </p:sp>
    </p:spTree>
  </p:cSld>
  <p:clrMapOvr>
    <a:masterClrMapping/>
  </p:clrMapOvr>
  <p:transition>
    <p:pull dir="l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TotalTime>
  <Words>229</Words>
  <Application>Microsoft Office PowerPoint</Application>
  <PresentationFormat>On-screen Show (4:3)</PresentationFormat>
  <Paragraphs>42</Paragraphs>
  <Slides>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_MRT_Khodkar</vt:lpstr>
      <vt:lpstr>2  Aseman</vt:lpstr>
      <vt:lpstr>2  Badr</vt:lpstr>
      <vt:lpstr>2  Hamid</vt:lpstr>
      <vt:lpstr>Calibri</vt:lpstr>
      <vt:lpstr>Constantia</vt:lpstr>
      <vt:lpstr>Majalla UI</vt:lpstr>
      <vt:lpstr>Traditional Arabic</vt:lpstr>
      <vt:lpstr>Wingdings 2</vt:lpstr>
      <vt:lpstr>Flow</vt:lpstr>
      <vt:lpstr> ضررِ سود نما  (زرنگي بيجا)</vt:lpstr>
      <vt:lpstr>PowerPoint Presentation</vt:lpstr>
      <vt:lpstr>PowerPoint Presentation</vt:lpstr>
      <vt:lpstr>مصداق اول *سهل انگاری در نماز*  (سبك شمردن نماز ، تاخير در نماز و... )</vt:lpstr>
      <vt:lpstr>مصداق دوم: *ترک حقوق مالی*</vt:lpstr>
      <vt:lpstr>مصداق سوم: *به عقب انداختن حج*</vt:lpstr>
      <vt:lpstr>مصداق چهارم *رباخوری*</vt:lpstr>
      <vt:lpstr>مصداق پنجم *ترک جهاد*</vt:lpstr>
      <vt:lpstr>خلاصه و جمع بندي مباحث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سود ضرر نما  زرنگي بيجا </dc:title>
  <dc:creator>User-1</dc:creator>
  <cp:lastModifiedBy>User-1</cp:lastModifiedBy>
  <cp:revision>23</cp:revision>
  <dcterms:created xsi:type="dcterms:W3CDTF">2006-08-16T00:00:00Z</dcterms:created>
  <dcterms:modified xsi:type="dcterms:W3CDTF">2019-07-02T02:00:19Z</dcterms:modified>
</cp:coreProperties>
</file>