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3" r:id="rId3"/>
    <p:sldId id="262" r:id="rId4"/>
    <p:sldId id="261" r:id="rId5"/>
    <p:sldId id="257" r:id="rId6"/>
    <p:sldId id="260" r:id="rId7"/>
    <p:sldId id="265" r:id="rId8"/>
    <p:sldId id="264"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88" autoAdjust="0"/>
  </p:normalViewPr>
  <p:slideViewPr>
    <p:cSldViewPr>
      <p:cViewPr varScale="1">
        <p:scale>
          <a:sx n="55" d="100"/>
          <a:sy n="55" d="100"/>
        </p:scale>
        <p:origin x="146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4D5ECE1-0D46-4F35-AA17-EA9EBCDA12E8}" type="datetimeFigureOut">
              <a:rPr lang="fa-IR" smtClean="0"/>
              <a:t>1440/10/14</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534D2029-0831-4691-935A-5A65CBF3497B}" type="slidenum">
              <a:rPr lang="fa-IR" smtClean="0"/>
              <a:t>‹#›</a:t>
            </a:fld>
            <a:endParaRPr lang="fa-IR"/>
          </a:p>
        </p:txBody>
      </p:sp>
    </p:spTree>
    <p:extLst>
      <p:ext uri="{BB962C8B-B14F-4D97-AF65-F5344CB8AC3E}">
        <p14:creationId xmlns:p14="http://schemas.microsoft.com/office/powerpoint/2010/main" val="387088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534D2029-0831-4691-935A-5A65CBF3497B}" type="slidenum">
              <a:rPr lang="fa-IR" smtClean="0"/>
              <a:t>1</a:t>
            </a:fld>
            <a:endParaRPr lang="fa-IR"/>
          </a:p>
        </p:txBody>
      </p:sp>
    </p:spTree>
    <p:extLst>
      <p:ext uri="{BB962C8B-B14F-4D97-AF65-F5344CB8AC3E}">
        <p14:creationId xmlns:p14="http://schemas.microsoft.com/office/powerpoint/2010/main" val="604370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1D8BD707-D9CF-40AE-B4C6-C98DA3205C09}" type="datetimeFigureOut">
              <a:rPr lang="en-US" smtClean="0"/>
              <a:pPr/>
              <a:t>6/17/2019</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6/17/2019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6/17/2019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438400"/>
          </a:xfrm>
        </p:spPr>
        <p:txBody>
          <a:bodyPr>
            <a:normAutofit fontScale="90000"/>
          </a:bodyPr>
          <a:lstStyle/>
          <a:p>
            <a:pPr algn="ctr" rtl="1"/>
            <a:r>
              <a:rPr lang="fa-IR" sz="8000" dirty="0" smtClean="0"/>
              <a:t>آغوش باز</a:t>
            </a:r>
            <a:r>
              <a:rPr lang="fa-IR" sz="4400" dirty="0" smtClean="0"/>
              <a:t/>
            </a:r>
            <a:br>
              <a:rPr lang="fa-IR" sz="4400" dirty="0" smtClean="0"/>
            </a:br>
            <a:r>
              <a:rPr lang="fa-IR" sz="4000" dirty="0" smtClean="0"/>
              <a:t> براي  شنيدنِ </a:t>
            </a:r>
            <a:r>
              <a:rPr lang="fa-IR" sz="4400" dirty="0" smtClean="0"/>
              <a:t/>
            </a:r>
            <a:br>
              <a:rPr lang="fa-IR" sz="4400" dirty="0" smtClean="0"/>
            </a:br>
            <a:r>
              <a:rPr lang="fa-IR" sz="8000" dirty="0" smtClean="0"/>
              <a:t>حرفِ حق </a:t>
            </a:r>
            <a:endParaRPr lang="fa-IR" dirty="0"/>
          </a:p>
        </p:txBody>
      </p:sp>
      <p:sp>
        <p:nvSpPr>
          <p:cNvPr id="3" name="Subtitle 2"/>
          <p:cNvSpPr>
            <a:spLocks noGrp="1"/>
          </p:cNvSpPr>
          <p:nvPr>
            <p:ph type="subTitle" idx="1"/>
          </p:nvPr>
        </p:nvSpPr>
        <p:spPr>
          <a:xfrm>
            <a:off x="685800" y="4267200"/>
            <a:ext cx="7924800" cy="1371600"/>
          </a:xfrm>
        </p:spPr>
        <p:txBody>
          <a:bodyPr>
            <a:normAutofit/>
          </a:bodyPr>
          <a:lstStyle/>
          <a:p>
            <a:pPr algn="l" rtl="1"/>
            <a:r>
              <a:rPr lang="fa-IR" sz="1800" dirty="0" smtClean="0"/>
              <a:t>حكمت 56 فيض الاسلام </a:t>
            </a:r>
            <a:r>
              <a:rPr lang="fa-IR" sz="1100" dirty="0" smtClean="0"/>
              <a:t>59 صبحي صالح</a:t>
            </a:r>
            <a:endParaRPr lang="fa-IR" sz="1800" dirty="0" smtClean="0"/>
          </a:p>
          <a:p>
            <a:pPr algn="l" rtl="1"/>
            <a:r>
              <a:rPr lang="fa-IR" sz="1800" dirty="0" smtClean="0"/>
              <a:t>نقلِ غير مستقيم از:</a:t>
            </a:r>
            <a:r>
              <a:rPr lang="en-US" sz="1800" dirty="0" smtClean="0"/>
              <a:t>Ali </a:t>
            </a:r>
            <a:r>
              <a:rPr lang="en-US" sz="1600" dirty="0" smtClean="0"/>
              <a:t>121</a:t>
            </a:r>
            <a:r>
              <a:rPr lang="en-US" sz="1800" dirty="0" smtClean="0"/>
              <a:t>.com </a:t>
            </a:r>
          </a:p>
          <a:p>
            <a:pPr algn="l" rtl="1"/>
            <a:r>
              <a:rPr lang="fa-IR" sz="1800" dirty="0" smtClean="0"/>
              <a:t>تعداد صفحات نمايش : 9 اسلايد </a:t>
            </a:r>
          </a:p>
          <a:p>
            <a:pPr algn="l" rtl="1"/>
            <a:r>
              <a:rPr lang="fa-IR" sz="1800" dirty="0" smtClean="0"/>
              <a:t>زمان تقريبي ارائه : 20 دقيقه </a:t>
            </a:r>
            <a:endParaRPr lang="fa-IR" sz="1800" dirty="0"/>
          </a:p>
        </p:txBody>
      </p:sp>
      <p:pic>
        <p:nvPicPr>
          <p:cNvPr id="1027" name="Picture 3" descr="C:\Users\User-1\Pictures\تلخ . شيرين.PNG"/>
          <p:cNvPicPr>
            <a:picLocks noChangeAspect="1" noChangeArrowheads="1"/>
          </p:cNvPicPr>
          <p:nvPr/>
        </p:nvPicPr>
        <p:blipFill>
          <a:blip r:embed="rId3" cstate="print"/>
          <a:srcRect/>
          <a:stretch>
            <a:fillRect/>
          </a:stretch>
        </p:blipFill>
        <p:spPr bwMode="auto">
          <a:xfrm>
            <a:off x="3955009" y="2743200"/>
            <a:ext cx="4655591" cy="379297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321686">
            <a:off x="6735605" y="408091"/>
            <a:ext cx="2023926" cy="1396949"/>
          </a:xfrm>
          <a:prstGeom prst="roundRect">
            <a:avLst>
              <a:gd name="adj" fmla="val 15500"/>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029200"/>
            <a:ext cx="8183880" cy="1005840"/>
          </a:xfrm>
        </p:spPr>
        <p:txBody>
          <a:bodyPr>
            <a:normAutofit/>
          </a:bodyPr>
          <a:lstStyle/>
          <a:p>
            <a:r>
              <a:rPr lang="fa-IR" sz="2000" dirty="0" smtClean="0"/>
              <a:t>حكمت 56 نهج البلاغه </a:t>
            </a:r>
            <a:r>
              <a:rPr lang="fa-IR" sz="1800" dirty="0" smtClean="0"/>
              <a:t/>
            </a:r>
            <a:br>
              <a:rPr lang="fa-IR" sz="1800" dirty="0" smtClean="0"/>
            </a:br>
            <a:r>
              <a:rPr lang="fa-IR" sz="1800" dirty="0" smtClean="0"/>
              <a:t>(59 صبحي صالح)</a:t>
            </a:r>
            <a:endParaRPr lang="fa-IR" sz="2000" dirty="0"/>
          </a:p>
        </p:txBody>
      </p:sp>
      <p:sp>
        <p:nvSpPr>
          <p:cNvPr id="3" name="Content Placeholder 2"/>
          <p:cNvSpPr>
            <a:spLocks noGrp="1"/>
          </p:cNvSpPr>
          <p:nvPr>
            <p:ph idx="1"/>
          </p:nvPr>
        </p:nvSpPr>
        <p:spPr>
          <a:xfrm>
            <a:off x="502920" y="762000"/>
            <a:ext cx="8183880" cy="4800600"/>
          </a:xfrm>
        </p:spPr>
        <p:txBody>
          <a:bodyPr>
            <a:normAutofit fontScale="85000" lnSpcReduction="20000"/>
          </a:bodyPr>
          <a:lstStyle/>
          <a:p>
            <a:pPr algn="ctr">
              <a:buNone/>
            </a:pPr>
            <a:endParaRPr lang="fa-IR" b="1" dirty="0" smtClean="0"/>
          </a:p>
          <a:p>
            <a:pPr algn="ctr">
              <a:buNone/>
            </a:pPr>
            <a:r>
              <a:rPr lang="fa-IR" sz="4400" b="1" dirty="0" smtClean="0"/>
              <a:t>مَنْ حَذَّرَكَ كَمَنْ بَشَّرَكَ </a:t>
            </a:r>
          </a:p>
          <a:p>
            <a:pPr algn="ctr">
              <a:buNone/>
            </a:pPr>
            <a:endParaRPr lang="fa-IR" sz="4400" b="1" dirty="0" smtClean="0"/>
          </a:p>
          <a:p>
            <a:pPr algn="ctr">
              <a:lnSpc>
                <a:spcPct val="160000"/>
              </a:lnSpc>
              <a:buNone/>
            </a:pPr>
            <a:r>
              <a:rPr lang="fa-IR" sz="4400" dirty="0" smtClean="0"/>
              <a:t>ترجمه: </a:t>
            </a:r>
            <a:r>
              <a:rPr lang="en-US" sz="4400" dirty="0" smtClean="0"/>
              <a:t/>
            </a:r>
            <a:br>
              <a:rPr lang="en-US" sz="4400" dirty="0" smtClean="0"/>
            </a:br>
            <a:r>
              <a:rPr lang="fa-IR" sz="4400" dirty="0" smtClean="0"/>
              <a:t>کسی که تو را هشدار دهد مانند کسی است که به تو بشارت داده است</a:t>
            </a:r>
            <a:r>
              <a:rPr lang="en-US" sz="4400" dirty="0" smtClean="0"/>
              <a:t>.</a:t>
            </a:r>
            <a:br>
              <a:rPr lang="en-US" sz="4400" dirty="0" smtClean="0"/>
            </a:br>
            <a:endParaRPr lang="fa-IR" sz="44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914400"/>
            <a:ext cx="8183880" cy="5029200"/>
          </a:xfrm>
        </p:spPr>
        <p:txBody>
          <a:bodyPr>
            <a:normAutofit/>
          </a:bodyPr>
          <a:lstStyle/>
          <a:p>
            <a:pPr algn="ctr">
              <a:buNone/>
            </a:pPr>
            <a:r>
              <a:rPr lang="fa-IR" b="1" dirty="0" smtClean="0"/>
              <a:t>رَحِمَ اللَّهُ مَنْ أَهْدَى‏ إِلَيَّ عُيُوبِي‏ </a:t>
            </a:r>
          </a:p>
          <a:p>
            <a:pPr>
              <a:buNone/>
            </a:pPr>
            <a:endParaRPr lang="fa-IR" dirty="0" smtClean="0"/>
          </a:p>
          <a:p>
            <a:pPr algn="ctr">
              <a:buNone/>
            </a:pPr>
            <a:r>
              <a:rPr lang="fa-IR" dirty="0" smtClean="0"/>
              <a:t>خداوند رحمت كند كسي را كه عيب هايم را به من هديه بدهد</a:t>
            </a:r>
          </a:p>
          <a:p>
            <a:pPr>
              <a:buNone/>
            </a:pPr>
            <a:endParaRPr lang="fa-IR" dirty="0" smtClean="0"/>
          </a:p>
          <a:p>
            <a:pPr algn="ctr">
              <a:buNone/>
            </a:pPr>
            <a:r>
              <a:rPr lang="fa-IR" b="1" dirty="0" smtClean="0"/>
              <a:t>أَحَبُّ إِخْوَانِي إِلَيَّ مَنْ أَهْدى‏ إِلَيَّ عُيُوبِي‏</a:t>
            </a:r>
          </a:p>
          <a:p>
            <a:pPr algn="ctr">
              <a:buNone/>
            </a:pPr>
            <a:endParaRPr lang="fa-IR" dirty="0" smtClean="0"/>
          </a:p>
          <a:p>
            <a:pPr algn="ctr">
              <a:buNone/>
            </a:pPr>
            <a:r>
              <a:rPr lang="fa-IR" dirty="0" smtClean="0"/>
              <a:t>دوست داشتني ترين برادرم كسي است كه عيبهايم را به من هديه بدهد</a:t>
            </a:r>
            <a:endParaRPr lang="fa-IR"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10200"/>
            <a:ext cx="8183880" cy="624840"/>
          </a:xfrm>
        </p:spPr>
        <p:txBody>
          <a:bodyPr>
            <a:normAutofit/>
          </a:bodyPr>
          <a:lstStyle/>
          <a:p>
            <a:r>
              <a:rPr lang="fa-IR" sz="2000" dirty="0" smtClean="0"/>
              <a:t>خطبه 216 </a:t>
            </a:r>
            <a:endParaRPr lang="fa-IR" sz="2000" dirty="0"/>
          </a:p>
        </p:txBody>
      </p:sp>
      <p:sp>
        <p:nvSpPr>
          <p:cNvPr id="3" name="Content Placeholder 2"/>
          <p:cNvSpPr>
            <a:spLocks noGrp="1"/>
          </p:cNvSpPr>
          <p:nvPr>
            <p:ph idx="1"/>
          </p:nvPr>
        </p:nvSpPr>
        <p:spPr>
          <a:xfrm>
            <a:off x="502920" y="457200"/>
            <a:ext cx="8183880" cy="5715000"/>
          </a:xfrm>
        </p:spPr>
        <p:txBody>
          <a:bodyPr>
            <a:noAutofit/>
          </a:bodyPr>
          <a:lstStyle/>
          <a:p>
            <a:pPr>
              <a:buNone/>
            </a:pPr>
            <a:r>
              <a:rPr lang="fa-IR" sz="2000" b="1" dirty="0" smtClean="0"/>
              <a:t>مَنِ اسْتَثْقَلَ الْحَقَّ أَنْ يُقَالَ لَهُ أَوْ الْعَدْلَ أَنْ يُعْرَضَ عَلَيْهِ، كَانَ الْعَمَلُ بِهِمَا أَثْقَلَ عَلَيْهِ. فَلاَ تَكُفُّوا عَنْ مَقَالٍ بِحَقٍّ، أَوْ مَشُورَةٍ بِعَدْلٍ، فَإِنِّي لَسْتُ فِي نَفْسِي بِفَوْقِ أَنْ أُخْطِىءَ، وَلاَ آمَنُ ذلِكَ مِنْ فِعْلِي، إِلاَّ أَنْ يَكْفِيَ اللهُ مِنْ نَفْسِي مَا هُوَ أَمْلَكُ بِهِ مِنِّي فَإنَّمَا أَنَا وَأَنْتُمْ عَبِيدٌ مَمْلُوكُونَ لِرَبٍّ لاَ رَبَّ غَيْرُهُ</a:t>
            </a:r>
          </a:p>
          <a:p>
            <a:pPr>
              <a:buNone/>
            </a:pPr>
            <a:endParaRPr lang="fa-IR" sz="2400" dirty="0" smtClean="0"/>
          </a:p>
          <a:p>
            <a:pPr algn="ctr">
              <a:buNone/>
            </a:pPr>
            <a:r>
              <a:rPr lang="fa-IR" dirty="0" smtClean="0"/>
              <a:t>بدانید آنکه از شنیدن حق و عدالت بدش می آید حتما و قطعا از عمل کردن به آن بیشتر بدش می آید</a:t>
            </a:r>
            <a:r>
              <a:rPr lang="fa-IR" sz="1400" dirty="0" smtClean="0"/>
              <a:t>(و سنگین تر است</a:t>
            </a:r>
            <a:r>
              <a:rPr lang="en-US" sz="1400" dirty="0" smtClean="0"/>
              <a:t>(</a:t>
            </a:r>
            <a:r>
              <a:rPr lang="fa-IR" dirty="0" smtClean="0"/>
              <a:t>پس باز نایستید حرف حق و عادلانه ی خود را بگوئید </a:t>
            </a:r>
            <a:endParaRPr lang="en-US" dirty="0" smtClean="0"/>
          </a:p>
          <a:p>
            <a:pPr>
              <a:buNone/>
            </a:pPr>
            <a:r>
              <a:rPr lang="en-US" sz="1400" dirty="0" smtClean="0"/>
              <a:t/>
            </a:r>
            <a:br>
              <a:rPr lang="en-US" sz="1400" dirty="0" smtClean="0"/>
            </a:br>
            <a:r>
              <a:rPr lang="fa-IR" dirty="0" smtClean="0"/>
              <a:t>من خودم را در حدی نمیبینم که خطا نکنم</a:t>
            </a:r>
            <a:r>
              <a:rPr lang="en-US" dirty="0" smtClean="0"/>
              <a:t/>
            </a:r>
            <a:br>
              <a:rPr lang="en-US" dirty="0" smtClean="0"/>
            </a:br>
            <a:r>
              <a:rPr lang="fa-IR" dirty="0" smtClean="0"/>
              <a:t>احساس امنیت نسبت به خطا در کارهایم نداریم مگر اينكه خدای عزیز دستم را بگیرد ... </a:t>
            </a:r>
            <a:endParaRPr lang="fa-IR"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18048"/>
          </a:xfrm>
        </p:spPr>
        <p:txBody>
          <a:bodyPr>
            <a:normAutofit fontScale="85000" lnSpcReduction="10000"/>
          </a:bodyPr>
          <a:lstStyle/>
          <a:p>
            <a:pPr>
              <a:buNone/>
            </a:pPr>
            <a:r>
              <a:rPr lang="fa-IR" sz="2600" dirty="0" smtClean="0"/>
              <a:t>در نامه 53 امام به مالک اشتر اینگونه میفرمايد</a:t>
            </a:r>
            <a:r>
              <a:rPr lang="en-US" sz="2600" dirty="0" smtClean="0"/>
              <a:t> : </a:t>
            </a:r>
            <a:endParaRPr lang="fa-IR" sz="2600" dirty="0" smtClean="0"/>
          </a:p>
          <a:p>
            <a:pPr>
              <a:lnSpc>
                <a:spcPct val="110000"/>
              </a:lnSpc>
              <a:buNone/>
            </a:pPr>
            <a:r>
              <a:rPr lang="en-US" sz="1800" dirty="0" smtClean="0"/>
              <a:t/>
            </a:r>
            <a:br>
              <a:rPr lang="en-US" sz="1800" dirty="0" smtClean="0"/>
            </a:br>
            <a:r>
              <a:rPr lang="fa-IR" sz="2000" dirty="0" smtClean="0"/>
              <a:t>ثُمَّ لْيَكُنْ آثَرُهُمْ عِنْدَكَ أَقْوَلَهُمْ بِمُرِّ الْحَقِّ لَكَ، وأَقَلَّهُمْ مُسَاعَدَةً فِيَما يَكُونُ مِنْكَ مِمَّا كَرِهَ اللهُ لاِوْلِيَائِهِ، وَاقِعاً ذلِكَ مِنْ هَوَاكَ حَيْثُ وَقَعَ. وَالْصَقْ بِأَهْلِ الْوَرَعِ وَالصِّدْقِ، </a:t>
            </a:r>
            <a:r>
              <a:rPr lang="fa-IR" sz="2000" dirty="0" smtClean="0">
                <a:solidFill>
                  <a:srgbClr val="7030A0"/>
                </a:solidFill>
              </a:rPr>
              <a:t>ثُمَّ رُضْهُمْ عَلَى أَلاَّ يُطْرُوكَ وَلاَ يُبَجِّحُوكَ. بِبَاطِلٍ لَمْ تَفْعَلْهُ، فَإِنَّ كَثْرَةَ الاْطْرَاءِ تُحْدِثُ الزَّهْو وَتُدْنِي مِنَ الْعِزَّةِ</a:t>
            </a:r>
            <a:r>
              <a:rPr lang="en-US" dirty="0" smtClean="0">
                <a:solidFill>
                  <a:srgbClr val="7030A0"/>
                </a:solidFill>
              </a:rPr>
              <a:t>.</a:t>
            </a:r>
            <a:endParaRPr lang="fa-IR" dirty="0" smtClean="0">
              <a:solidFill>
                <a:srgbClr val="7030A0"/>
              </a:solidFill>
            </a:endParaRPr>
          </a:p>
          <a:p>
            <a:pPr algn="ctr">
              <a:lnSpc>
                <a:spcPct val="160000"/>
              </a:lnSpc>
              <a:buNone/>
            </a:pPr>
            <a:r>
              <a:rPr lang="en-US" sz="1300" dirty="0" smtClean="0"/>
              <a:t/>
            </a:r>
            <a:br>
              <a:rPr lang="en-US" sz="1300" dirty="0" smtClean="0"/>
            </a:br>
            <a:r>
              <a:rPr lang="fa-IR" sz="3200" b="1" dirty="0" smtClean="0"/>
              <a:t>ای مالک حق گویان را اطراف خودت جمع کن آنهایی که دستور مافوق را بررسی میکنند اگر مورد رضای خدا نبود انجام </a:t>
            </a:r>
            <a:r>
              <a:rPr lang="fa-IR" sz="3200" b="1" dirty="0" smtClean="0">
                <a:solidFill>
                  <a:srgbClr val="FF0000"/>
                </a:solidFill>
              </a:rPr>
              <a:t>نمیدهند</a:t>
            </a:r>
            <a:r>
              <a:rPr lang="en-US" dirty="0" smtClean="0"/>
              <a:t/>
            </a:r>
            <a:br>
              <a:rPr lang="en-US" dirty="0" smtClean="0"/>
            </a:br>
            <a:r>
              <a:rPr lang="en-US" sz="100" dirty="0" smtClean="0"/>
              <a:t/>
            </a:r>
            <a:br>
              <a:rPr lang="en-US" sz="100" dirty="0" smtClean="0"/>
            </a:br>
            <a:r>
              <a:rPr lang="fa-IR" dirty="0" smtClean="0"/>
              <a:t>قدر اینگونه افراد که حق هر چند تلخ را میگويد</a:t>
            </a:r>
          </a:p>
          <a:p>
            <a:pPr algn="ctr">
              <a:buNone/>
            </a:pPr>
            <a:r>
              <a:rPr lang="fa-IR" sz="3000" dirty="0" smtClean="0">
                <a:solidFill>
                  <a:srgbClr val="7030A0"/>
                </a:solidFill>
              </a:rPr>
              <a:t>مپسند كه تو را بر كاري كه نكرده اي تمجيد كنند      </a:t>
            </a:r>
            <a:r>
              <a:rPr lang="fa-IR" sz="3500" dirty="0" smtClean="0">
                <a:solidFill>
                  <a:srgbClr val="7030A0"/>
                </a:solidFill>
              </a:rPr>
              <a:t>كه تمجيد فراوان ايجاد كبر و نخوت كند، و به گردنكشى نزديك نمايد</a:t>
            </a:r>
            <a:endParaRPr lang="fa-IR" dirty="0" smtClean="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3400"/>
            <a:ext cx="8183880" cy="5638800"/>
          </a:xfrm>
        </p:spPr>
        <p:txBody>
          <a:bodyPr>
            <a:normAutofit/>
          </a:bodyPr>
          <a:lstStyle/>
          <a:p>
            <a:pPr>
              <a:buNone/>
            </a:pPr>
            <a:r>
              <a:rPr lang="fa-IR" dirty="0" smtClean="0"/>
              <a:t>خلاصه مطالب و نتيجه گيري :</a:t>
            </a:r>
          </a:p>
          <a:p>
            <a:pPr>
              <a:buNone/>
            </a:pPr>
            <a:r>
              <a:rPr lang="fa-IR" dirty="0" smtClean="0"/>
              <a:t> </a:t>
            </a:r>
          </a:p>
          <a:p>
            <a:pPr marL="514350" indent="-514350">
              <a:buClr>
                <a:schemeClr val="bg1"/>
              </a:buClr>
              <a:buFont typeface="+mj-lt"/>
              <a:buAutoNum type="arabicPeriod"/>
            </a:pPr>
            <a:r>
              <a:rPr lang="fa-IR" dirty="0" smtClean="0"/>
              <a:t>اينكه انسان هميشه بخواهد فقط خبر خوش و تعريف ديگران را بشنود </a:t>
            </a:r>
          </a:p>
          <a:p>
            <a:pPr marL="514350" indent="-514350" algn="ctr">
              <a:buClr>
                <a:schemeClr val="bg1"/>
              </a:buClr>
              <a:buNone/>
            </a:pPr>
            <a:r>
              <a:rPr lang="fa-IR" dirty="0" smtClean="0"/>
              <a:t>		نشانه ی </a:t>
            </a:r>
            <a:r>
              <a:rPr lang="fa-IR" sz="5100" dirty="0" smtClean="0">
                <a:solidFill>
                  <a:schemeClr val="accent1">
                    <a:lumMod val="75000"/>
                  </a:schemeClr>
                </a:solidFill>
              </a:rPr>
              <a:t>ضعف</a:t>
            </a:r>
            <a:r>
              <a:rPr lang="fa-IR" dirty="0" smtClean="0"/>
              <a:t> او است </a:t>
            </a:r>
          </a:p>
          <a:p>
            <a:pPr marL="514350" indent="-514350" algn="ctr">
              <a:lnSpc>
                <a:spcPct val="150000"/>
              </a:lnSpc>
              <a:buClr>
                <a:schemeClr val="bg1"/>
              </a:buClr>
              <a:buNone/>
            </a:pPr>
            <a:r>
              <a:rPr lang="fa-IR" sz="1800" dirty="0" smtClean="0"/>
              <a:t>مثل بیماری می ماند که دوست دارد نتایج واقعی آزمایشاتش را به او نگویند و به گونه ی دیگری بگویند ، در این حالت ، بیماری با او چه می کند</a:t>
            </a:r>
            <a:endParaRPr lang="en-US" sz="1800" dirty="0" smtClean="0"/>
          </a:p>
          <a:p>
            <a:pPr marL="514350" indent="-514350" algn="ctr">
              <a:buClr>
                <a:schemeClr val="bg1"/>
              </a:buClr>
              <a:buNone/>
            </a:pPr>
            <a:r>
              <a:rPr lang="en-US" sz="1600" dirty="0" smtClean="0"/>
              <a:t/>
            </a:r>
            <a:br>
              <a:rPr lang="en-US" sz="1600" dirty="0" smtClean="0"/>
            </a:br>
            <a:r>
              <a:rPr lang="fa-IR" dirty="0" smtClean="0"/>
              <a:t>استقبال از شنيدن واقعيت هاست كه : 	</a:t>
            </a:r>
          </a:p>
          <a:p>
            <a:pPr marL="514350" indent="-514350">
              <a:buClr>
                <a:schemeClr val="bg1"/>
              </a:buClr>
              <a:buNone/>
            </a:pPr>
            <a:endParaRPr lang="fa-IR" sz="2000" dirty="0" smtClean="0"/>
          </a:p>
          <a:p>
            <a:pPr marL="514350" indent="-514350" algn="ctr">
              <a:buClr>
                <a:schemeClr val="bg1"/>
              </a:buClr>
              <a:buNone/>
            </a:pPr>
            <a:r>
              <a:rPr lang="fa-IR" dirty="0" smtClean="0"/>
              <a:t>		</a:t>
            </a:r>
            <a:r>
              <a:rPr lang="fa-IR" b="1" dirty="0" smtClean="0">
                <a:solidFill>
                  <a:srgbClr val="002060"/>
                </a:solidFill>
              </a:rPr>
              <a:t>میتواند آینده را تضمین و اصلاح کند </a:t>
            </a:r>
            <a:endParaRPr lang="en-US" dirty="0" smtClean="0">
              <a:solidFill>
                <a:srgbClr val="002060"/>
              </a:solidFill>
            </a:endParaRPr>
          </a:p>
          <a:p>
            <a:pPr>
              <a:buNone/>
            </a:pPr>
            <a:endParaRPr lang="fa-IR" dirty="0" smtClean="0"/>
          </a:p>
          <a:p>
            <a:endParaRPr lang="fa-IR" sz="300" dirty="0" smtClean="0"/>
          </a:p>
          <a:p>
            <a:endParaRPr lang="fa-IR" sz="1300" dirty="0" smtClean="0"/>
          </a:p>
          <a:p>
            <a:pPr>
              <a:buNone/>
            </a:pPr>
            <a:endParaRPr lang="fa-IR"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183880" cy="4495800"/>
          </a:xfrm>
        </p:spPr>
        <p:txBody>
          <a:bodyPr/>
          <a:lstStyle/>
          <a:p>
            <a:pPr marL="514350" indent="-514350" algn="just">
              <a:lnSpc>
                <a:spcPct val="150000"/>
              </a:lnSpc>
              <a:buClr>
                <a:schemeClr val="bg1"/>
              </a:buClr>
              <a:buFont typeface="+mj-lt"/>
              <a:buAutoNum type="arabicPeriod" startAt="2"/>
            </a:pPr>
            <a:r>
              <a:rPr lang="fa-IR" sz="3150" dirty="0" smtClean="0"/>
              <a:t>هرکس شما را هشدار بدهد و خبرهای واقعیِ تلخ را به شما بدهد از او استقبال کنید مثل اینست که به شما بشارت داده است</a:t>
            </a:r>
          </a:p>
          <a:p>
            <a:pPr marL="514350" indent="-514350" algn="just">
              <a:buClr>
                <a:schemeClr val="bg1"/>
              </a:buClr>
              <a:buNone/>
            </a:pPr>
            <a:endParaRPr lang="fa-IR" sz="1800" dirty="0" smtClean="0"/>
          </a:p>
          <a:p>
            <a:pPr algn="ctr">
              <a:buNone/>
            </a:pPr>
            <a:r>
              <a:rPr lang="fa-IR" dirty="0" smtClean="0"/>
              <a:t> </a:t>
            </a:r>
            <a:r>
              <a:rPr lang="fa-IR" sz="4800" b="1" dirty="0" smtClean="0">
                <a:solidFill>
                  <a:srgbClr val="0070C0"/>
                </a:solidFill>
              </a:rPr>
              <a:t>او واقعاً‌ شما را دوست دارد</a:t>
            </a:r>
          </a:p>
          <a:p>
            <a:pPr marL="514350" indent="-514350">
              <a:buClrTx/>
              <a:buFont typeface="+mj-lt"/>
              <a:buAutoNum type="arabicPeriod" startAt="2"/>
            </a:pPr>
            <a:endParaRPr lang="fa-I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682752"/>
            <a:ext cx="8183880" cy="5032248"/>
          </a:xfrm>
        </p:spPr>
        <p:txBody>
          <a:bodyPr/>
          <a:lstStyle/>
          <a:p>
            <a:pPr marL="514350" indent="-514350" algn="ctr">
              <a:buClr>
                <a:schemeClr val="bg1"/>
              </a:buClr>
              <a:buFont typeface="+mj-lt"/>
              <a:buAutoNum type="arabicPeriod" startAt="3"/>
            </a:pPr>
            <a:r>
              <a:rPr lang="fa-IR" sz="3200" dirty="0" smtClean="0"/>
              <a:t>هميشه كسي كه بشارت و خبرِ خوش دارد نشانه يِ صداقت و دوستيِ حقيقي نيست </a:t>
            </a:r>
            <a:r>
              <a:rPr lang="fa-IR" dirty="0" smtClean="0"/>
              <a:t>					</a:t>
            </a:r>
          </a:p>
          <a:p>
            <a:pPr marL="514350" indent="-514350" algn="ctr">
              <a:buNone/>
            </a:pPr>
            <a:r>
              <a:rPr lang="fa-IR" sz="3100" b="1" dirty="0" smtClean="0">
                <a:solidFill>
                  <a:srgbClr val="FF0000"/>
                </a:solidFill>
              </a:rPr>
              <a:t>برخي بشارت ها </a:t>
            </a:r>
          </a:p>
          <a:p>
            <a:pPr marL="514350" indent="-514350" algn="ctr">
              <a:buNone/>
            </a:pPr>
            <a:endParaRPr lang="fa-IR" sz="1400" b="1" dirty="0" smtClean="0">
              <a:solidFill>
                <a:srgbClr val="FF0000"/>
              </a:solidFill>
            </a:endParaRPr>
          </a:p>
          <a:p>
            <a:pPr marL="514350" indent="-514350" algn="ctr">
              <a:buNone/>
            </a:pPr>
            <a:r>
              <a:rPr lang="fa-IR" sz="6000" b="1" dirty="0" smtClean="0">
                <a:solidFill>
                  <a:srgbClr val="FF0000"/>
                </a:solidFill>
              </a:rPr>
              <a:t>تلختر و خطرناكتر</a:t>
            </a:r>
          </a:p>
          <a:p>
            <a:pPr marL="514350" indent="-514350" algn="ctr">
              <a:buNone/>
            </a:pPr>
            <a:r>
              <a:rPr lang="fa-IR" sz="2000" b="1" dirty="0" smtClean="0">
                <a:solidFill>
                  <a:srgbClr val="FF0000"/>
                </a:solidFill>
              </a:rPr>
              <a:t> </a:t>
            </a:r>
            <a:endParaRPr lang="fa-IR" sz="6000" b="1" dirty="0" smtClean="0">
              <a:solidFill>
                <a:srgbClr val="FF0000"/>
              </a:solidFill>
            </a:endParaRPr>
          </a:p>
          <a:p>
            <a:pPr marL="514350" indent="-514350" algn="ctr">
              <a:buNone/>
            </a:pPr>
            <a:r>
              <a:rPr lang="fa-IR" sz="3100" b="1" dirty="0" smtClean="0">
                <a:solidFill>
                  <a:srgbClr val="FF0000"/>
                </a:solidFill>
              </a:rPr>
              <a:t>از هشدارست</a:t>
            </a:r>
            <a:endParaRPr lang="fa-IR" b="1" dirty="0" smtClean="0">
              <a:solidFill>
                <a:srgbClr val="FF0000"/>
              </a:solidFill>
            </a:endParaRPr>
          </a:p>
          <a:p>
            <a:pPr marL="514350" indent="-514350">
              <a:buFont typeface="+mj-lt"/>
              <a:buAutoNum type="arabicPeriod" startAt="3"/>
            </a:pPr>
            <a:endParaRPr lang="fa-IR"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032248"/>
          </a:xfrm>
        </p:spPr>
        <p:txBody>
          <a:bodyPr>
            <a:normAutofit/>
          </a:bodyPr>
          <a:lstStyle/>
          <a:p>
            <a:pPr marL="514350" indent="-514350">
              <a:buClr>
                <a:schemeClr val="bg1"/>
              </a:buClr>
              <a:buFont typeface="+mj-lt"/>
              <a:buAutoNum type="arabicPeriod" startAt="4"/>
            </a:pPr>
            <a:r>
              <a:rPr lang="fa-IR" sz="3600" dirty="0" smtClean="0"/>
              <a:t>موقعیت فرد،موقعیت زمانی،وضعیت جامعه و</a:t>
            </a:r>
            <a:r>
              <a:rPr lang="en-US" sz="3600" dirty="0" smtClean="0"/>
              <a:t> ... </a:t>
            </a:r>
            <a:r>
              <a:rPr lang="fa-IR" sz="3600" dirty="0" smtClean="0"/>
              <a:t>نبايد مانع گفتن حرف حق بشود </a:t>
            </a:r>
            <a:r>
              <a:rPr lang="en-US" sz="3600" dirty="0" smtClean="0"/>
              <a:t/>
            </a:r>
            <a:br>
              <a:rPr lang="en-US" sz="3600" dirty="0" smtClean="0"/>
            </a:br>
            <a:r>
              <a:rPr lang="fa-IR" sz="3600" dirty="0" smtClean="0"/>
              <a:t>امير المؤمنين </a:t>
            </a:r>
            <a:r>
              <a:rPr lang="fa-IR" sz="2000" dirty="0" smtClean="0"/>
              <a:t>عليه السلام</a:t>
            </a:r>
            <a:r>
              <a:rPr lang="fa-IR" sz="2400" dirty="0" smtClean="0"/>
              <a:t> </a:t>
            </a:r>
            <a:r>
              <a:rPr lang="fa-IR" sz="3600" dirty="0" smtClean="0"/>
              <a:t>با </a:t>
            </a:r>
            <a:r>
              <a:rPr lang="fa-IR" sz="3600" dirty="0" smtClean="0"/>
              <a:t>چنين</a:t>
            </a:r>
            <a:r>
              <a:rPr lang="fa-IR" sz="3600" dirty="0" smtClean="0"/>
              <a:t> </a:t>
            </a:r>
            <a:r>
              <a:rPr lang="fa-IR" sz="3600" dirty="0" smtClean="0"/>
              <a:t>شخصيت </a:t>
            </a:r>
            <a:r>
              <a:rPr lang="fa-IR" sz="3600" dirty="0" smtClean="0"/>
              <a:t>خاصّي و در آن </a:t>
            </a:r>
            <a:r>
              <a:rPr lang="fa-IR" sz="3600" dirty="0" smtClean="0"/>
              <a:t>شرايط بحراني كشور ميفرمايد</a:t>
            </a:r>
            <a:r>
              <a:rPr lang="fa-IR" sz="3600" dirty="0" smtClean="0"/>
              <a:t>:</a:t>
            </a:r>
            <a:endParaRPr lang="fa-IR" sz="3600" dirty="0" smtClean="0"/>
          </a:p>
          <a:p>
            <a:pPr marL="514350" indent="-514350">
              <a:buNone/>
            </a:pPr>
            <a:endParaRPr lang="fa-IR" sz="1800" dirty="0" smtClean="0"/>
          </a:p>
          <a:p>
            <a:pPr algn="ctr">
              <a:buNone/>
            </a:pPr>
            <a:r>
              <a:rPr lang="fa-IR" sz="4800" b="1" dirty="0" smtClean="0">
                <a:solidFill>
                  <a:srgbClr val="002060"/>
                </a:solidFill>
              </a:rPr>
              <a:t>حق را بگوييد</a:t>
            </a:r>
            <a:endParaRPr lang="fa-IR" sz="4000" b="1" dirty="0" smtClean="0">
              <a:solidFill>
                <a:srgbClr val="002060"/>
              </a:solidFill>
            </a:endParaRP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342</TotalTime>
  <Words>270</Words>
  <Application>Microsoft Office PowerPoint</Application>
  <PresentationFormat>On-screen Show (4:3)</PresentationFormat>
  <Paragraphs>49</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Tahoma</vt:lpstr>
      <vt:lpstr>Verdana</vt:lpstr>
      <vt:lpstr>Wingdings 2</vt:lpstr>
      <vt:lpstr>Aspect</vt:lpstr>
      <vt:lpstr>آغوش باز  براي  شنيدنِ  حرفِ حق </vt:lpstr>
      <vt:lpstr>حكمت 56 نهج البلاغه  (59 صبحي صالح)</vt:lpstr>
      <vt:lpstr>PowerPoint Presentation</vt:lpstr>
      <vt:lpstr>خطبه 216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User-1</dc:creator>
  <cp:lastModifiedBy>User-1</cp:lastModifiedBy>
  <cp:revision>48</cp:revision>
  <dcterms:created xsi:type="dcterms:W3CDTF">2006-08-16T00:00:00Z</dcterms:created>
  <dcterms:modified xsi:type="dcterms:W3CDTF">2019-06-17T07:51:32Z</dcterms:modified>
</cp:coreProperties>
</file>