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6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C53B-3684-434D-8291-087FA4027235}" type="datetimeFigureOut">
              <a:rPr lang="fa-IR" smtClean="0"/>
              <a:t>1440/10/07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77C8-3AA3-4F3E-B1A4-CEA3726C823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1114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C53B-3684-434D-8291-087FA4027235}" type="datetimeFigureOut">
              <a:rPr lang="fa-IR" smtClean="0"/>
              <a:t>1440/10/07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77C8-3AA3-4F3E-B1A4-CEA3726C823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98886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C53B-3684-434D-8291-087FA4027235}" type="datetimeFigureOut">
              <a:rPr lang="fa-IR" smtClean="0"/>
              <a:t>1440/10/07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77C8-3AA3-4F3E-B1A4-CEA3726C823E}" type="slidenum">
              <a:rPr lang="fa-IR" smtClean="0"/>
              <a:t>‹#›</a:t>
            </a:fld>
            <a:endParaRPr lang="fa-I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4907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C53B-3684-434D-8291-087FA4027235}" type="datetimeFigureOut">
              <a:rPr lang="fa-IR" smtClean="0"/>
              <a:t>1440/10/07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77C8-3AA3-4F3E-B1A4-CEA3726C823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83242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C53B-3684-434D-8291-087FA4027235}" type="datetimeFigureOut">
              <a:rPr lang="fa-IR" smtClean="0"/>
              <a:t>1440/10/07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77C8-3AA3-4F3E-B1A4-CEA3726C823E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0066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C53B-3684-434D-8291-087FA4027235}" type="datetimeFigureOut">
              <a:rPr lang="fa-IR" smtClean="0"/>
              <a:t>1440/10/07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77C8-3AA3-4F3E-B1A4-CEA3726C823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08326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C53B-3684-434D-8291-087FA4027235}" type="datetimeFigureOut">
              <a:rPr lang="fa-IR" smtClean="0"/>
              <a:t>1440/10/07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77C8-3AA3-4F3E-B1A4-CEA3726C823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44045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C53B-3684-434D-8291-087FA4027235}" type="datetimeFigureOut">
              <a:rPr lang="fa-IR" smtClean="0"/>
              <a:t>1440/10/07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77C8-3AA3-4F3E-B1A4-CEA3726C823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6118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C53B-3684-434D-8291-087FA4027235}" type="datetimeFigureOut">
              <a:rPr lang="fa-IR" smtClean="0"/>
              <a:t>1440/10/07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77C8-3AA3-4F3E-B1A4-CEA3726C823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70882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C53B-3684-434D-8291-087FA4027235}" type="datetimeFigureOut">
              <a:rPr lang="fa-IR" smtClean="0"/>
              <a:t>1440/10/07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77C8-3AA3-4F3E-B1A4-CEA3726C823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684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C53B-3684-434D-8291-087FA4027235}" type="datetimeFigureOut">
              <a:rPr lang="fa-IR" smtClean="0"/>
              <a:t>1440/10/07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77C8-3AA3-4F3E-B1A4-CEA3726C823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8483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C53B-3684-434D-8291-087FA4027235}" type="datetimeFigureOut">
              <a:rPr lang="fa-IR" smtClean="0"/>
              <a:t>1440/10/07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77C8-3AA3-4F3E-B1A4-CEA3726C823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2688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C53B-3684-434D-8291-087FA4027235}" type="datetimeFigureOut">
              <a:rPr lang="fa-IR" smtClean="0"/>
              <a:t>1440/10/07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77C8-3AA3-4F3E-B1A4-CEA3726C823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4178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C53B-3684-434D-8291-087FA4027235}" type="datetimeFigureOut">
              <a:rPr lang="fa-IR" smtClean="0"/>
              <a:t>1440/10/07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77C8-3AA3-4F3E-B1A4-CEA3726C823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92408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C53B-3684-434D-8291-087FA4027235}" type="datetimeFigureOut">
              <a:rPr lang="fa-IR" smtClean="0"/>
              <a:t>1440/10/07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77C8-3AA3-4F3E-B1A4-CEA3726C823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87181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C53B-3684-434D-8291-087FA4027235}" type="datetimeFigureOut">
              <a:rPr lang="fa-IR" smtClean="0"/>
              <a:t>1440/10/07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77C8-3AA3-4F3E-B1A4-CEA3726C823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6476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AC53B-3684-434D-8291-087FA4027235}" type="datetimeFigureOut">
              <a:rPr lang="fa-IR" smtClean="0"/>
              <a:t>1440/10/07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5B677C8-3AA3-4F3E-B1A4-CEA3726C823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5348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7424" y="1159728"/>
            <a:ext cx="8519532" cy="2174488"/>
          </a:xfrm>
        </p:spPr>
        <p:txBody>
          <a:bodyPr/>
          <a:lstStyle/>
          <a:p>
            <a:pPr algn="ctr"/>
            <a:r>
              <a:rPr lang="fa-IR" sz="7200" b="1" dirty="0" smtClean="0">
                <a:solidFill>
                  <a:srgbClr val="0070C0"/>
                </a:solidFill>
                <a:cs typeface="B Mitra" panose="00000400000000000000" pitchFamily="2" charset="-78"/>
              </a:rPr>
              <a:t>ثمره  </a:t>
            </a:r>
            <a:r>
              <a:rPr lang="fa-IR" sz="4800" b="1" dirty="0" smtClean="0">
                <a:solidFill>
                  <a:srgbClr val="0070C0"/>
                </a:solidFill>
                <a:cs typeface="B Mitra" panose="00000400000000000000" pitchFamily="2" charset="-78"/>
              </a:rPr>
              <a:t> </a:t>
            </a:r>
            <a:r>
              <a:rPr lang="fa-IR" sz="16600" b="1" dirty="0" smtClean="0">
                <a:solidFill>
                  <a:srgbClr val="0070C0"/>
                </a:solidFill>
                <a:cs typeface="B Mitra" panose="00000400000000000000" pitchFamily="2" charset="-78"/>
              </a:rPr>
              <a:t>قلبِ پاك 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678" y="4050833"/>
            <a:ext cx="8560325" cy="2461479"/>
          </a:xfrm>
        </p:spPr>
        <p:txBody>
          <a:bodyPr>
            <a:noAutofit/>
          </a:bodyPr>
          <a:lstStyle/>
          <a:p>
            <a:pPr algn="l"/>
            <a:r>
              <a:rPr lang="fa-IR" sz="32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شرح حكمت 169 فيض الاسلام </a:t>
            </a:r>
            <a:r>
              <a:rPr lang="fa-IR" sz="24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،‌178 صبحي صالح </a:t>
            </a:r>
            <a:endParaRPr lang="fa-IR" sz="3200" b="1" dirty="0" smtClean="0">
              <a:solidFill>
                <a:schemeClr val="tx1"/>
              </a:solidFill>
              <a:cs typeface="B Badr" panose="00000400000000000000" pitchFamily="2" charset="-78"/>
            </a:endParaRPr>
          </a:p>
          <a:p>
            <a:pPr algn="l"/>
            <a:r>
              <a:rPr lang="fa-IR" sz="32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برگرفته از : </a:t>
            </a:r>
            <a:r>
              <a:rPr lang="en-US" sz="32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ali121 . Com </a:t>
            </a:r>
          </a:p>
          <a:p>
            <a:pPr algn="l"/>
            <a:r>
              <a:rPr lang="fa-IR" sz="32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تعداد صفحات نمايش : 8 اسلايد </a:t>
            </a:r>
          </a:p>
          <a:p>
            <a:pPr algn="l"/>
            <a:r>
              <a:rPr lang="fa-IR" sz="32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زمان تقريبي ارائه : 20 دقيقه </a:t>
            </a:r>
            <a:endParaRPr lang="fa-IR" sz="32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43410">
            <a:off x="8660556" y="31577"/>
            <a:ext cx="3268974" cy="22563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799687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082" y="687656"/>
            <a:ext cx="9274002" cy="1550989"/>
          </a:xfrm>
        </p:spPr>
        <p:txBody>
          <a:bodyPr>
            <a:noAutofit/>
          </a:bodyPr>
          <a:lstStyle/>
          <a:p>
            <a:pPr algn="ctr"/>
            <a:r>
              <a:rPr lang="fa-IR" sz="4800" b="1" dirty="0">
                <a:solidFill>
                  <a:srgbClr val="0070C0"/>
                </a:solidFill>
                <a:cs typeface="B Mitra" panose="00000400000000000000" pitchFamily="2" charset="-78"/>
              </a:rPr>
              <a:t>احْصُدِ الشَّرَّ مِنْ صَدْرِ غَيْرِكَ بِقَلْعِهِ مِنْ صَدْرِك‏</a:t>
            </a:r>
            <a:r>
              <a:rPr lang="en-US" sz="4800" b="1" dirty="0">
                <a:solidFill>
                  <a:srgbClr val="0070C0"/>
                </a:solidFill>
                <a:cs typeface="B Mitra" panose="00000400000000000000" pitchFamily="2" charset="-78"/>
              </a:rPr>
              <a:t/>
            </a:r>
            <a:br>
              <a:rPr lang="en-US" sz="4800" b="1" dirty="0">
                <a:solidFill>
                  <a:srgbClr val="0070C0"/>
                </a:solidFill>
                <a:cs typeface="B Mitra" panose="00000400000000000000" pitchFamily="2" charset="-78"/>
              </a:rPr>
            </a:br>
            <a:endParaRPr lang="fa-IR" sz="4800" dirty="0">
              <a:solidFill>
                <a:srgbClr val="0070C0"/>
              </a:solidFill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272" y="2051824"/>
            <a:ext cx="10036098" cy="45385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a-IR" sz="4000" b="1" dirty="0" smtClean="0">
                <a:cs typeface="B Mitra" panose="00000400000000000000" pitchFamily="2" charset="-78"/>
              </a:rPr>
              <a:t>بررسي لغات‌: </a:t>
            </a:r>
          </a:p>
          <a:p>
            <a:pPr marL="0" indent="0">
              <a:buNone/>
            </a:pPr>
            <a:endParaRPr lang="fa-IR" sz="700" b="1" dirty="0" smtClean="0">
              <a:cs typeface="B Mitra" panose="00000400000000000000" pitchFamily="2" charset="-78"/>
            </a:endParaRPr>
          </a:p>
          <a:p>
            <a:r>
              <a:rPr lang="fa-IR" sz="4000" b="1" dirty="0" smtClean="0">
                <a:cs typeface="B Mitra" panose="00000400000000000000" pitchFamily="2" charset="-78"/>
              </a:rPr>
              <a:t>أحْصُدْ : دِرو كُن  </a:t>
            </a:r>
            <a:r>
              <a:rPr lang="fa-IR" sz="4000" dirty="0" smtClean="0">
                <a:cs typeface="B Mitra" panose="00000400000000000000" pitchFamily="2" charset="-78"/>
              </a:rPr>
              <a:t>(درو كردن)</a:t>
            </a:r>
          </a:p>
          <a:p>
            <a:endParaRPr lang="fa-IR" sz="800" b="1" dirty="0" smtClean="0">
              <a:cs typeface="B Mitra" panose="00000400000000000000" pitchFamily="2" charset="-78"/>
            </a:endParaRPr>
          </a:p>
          <a:p>
            <a:r>
              <a:rPr lang="fa-IR" sz="4000" b="1" dirty="0" smtClean="0">
                <a:cs typeface="B Mitra" panose="00000400000000000000" pitchFamily="2" charset="-78"/>
              </a:rPr>
              <a:t>صَدر : سينه </a:t>
            </a:r>
            <a:r>
              <a:rPr lang="fa-IR" sz="4000" dirty="0" smtClean="0">
                <a:cs typeface="B Mitra" panose="00000400000000000000" pitchFamily="2" charset="-78"/>
              </a:rPr>
              <a:t>(ارزشمندترين مكان هر چيزي ، اول و ابتداي چيزي)</a:t>
            </a:r>
          </a:p>
          <a:p>
            <a:endParaRPr lang="fa-IR" sz="1000" b="1" dirty="0" smtClean="0">
              <a:cs typeface="B Mitra" panose="00000400000000000000" pitchFamily="2" charset="-78"/>
            </a:endParaRPr>
          </a:p>
          <a:p>
            <a:r>
              <a:rPr lang="fa-IR" sz="4000" b="1" dirty="0" smtClean="0">
                <a:cs typeface="B Mitra" panose="00000400000000000000" pitchFamily="2" charset="-78"/>
              </a:rPr>
              <a:t>قَلْع : از ريشه كندن </a:t>
            </a:r>
            <a:endParaRPr lang="fa-IR" sz="40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761559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59" y="609599"/>
            <a:ext cx="9300117" cy="1550989"/>
          </a:xfrm>
        </p:spPr>
        <p:txBody>
          <a:bodyPr>
            <a:noAutofit/>
          </a:bodyPr>
          <a:lstStyle/>
          <a:p>
            <a:pPr algn="r"/>
            <a:r>
              <a:rPr lang="fa-IR" sz="4800" b="1" dirty="0">
                <a:solidFill>
                  <a:schemeClr val="tx1"/>
                </a:solidFill>
                <a:cs typeface="B Mitra" panose="00000400000000000000" pitchFamily="2" charset="-78"/>
              </a:rPr>
              <a:t>احْصُدِ الشَّرَّ مِنْ صَدْرِ غَيْرِكَ بِقَلْعِهِ مِنْ </a:t>
            </a:r>
            <a:r>
              <a:rPr lang="fa-IR" sz="48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صَدْرِك</a:t>
            </a:r>
            <a:br>
              <a:rPr lang="fa-IR" sz="4800" b="1" dirty="0" smtClean="0">
                <a:solidFill>
                  <a:schemeClr val="tx1"/>
                </a:solidFill>
                <a:cs typeface="B Mitra" panose="00000400000000000000" pitchFamily="2" charset="-78"/>
              </a:rPr>
            </a:br>
            <a:r>
              <a:rPr lang="en-US" sz="100" b="1" dirty="0">
                <a:cs typeface="B Mitra" panose="00000400000000000000" pitchFamily="2" charset="-78"/>
              </a:rPr>
              <a:t/>
            </a:r>
            <a:br>
              <a:rPr lang="en-US" sz="100" b="1" dirty="0">
                <a:cs typeface="B Mitra" panose="00000400000000000000" pitchFamily="2" charset="-78"/>
              </a:rPr>
            </a:br>
            <a:r>
              <a:rPr lang="fa-IR" sz="100" b="1" dirty="0" smtClean="0">
                <a:cs typeface="B Mitra" panose="00000400000000000000" pitchFamily="2" charset="-78"/>
              </a:rPr>
              <a:t/>
            </a:r>
            <a:br>
              <a:rPr lang="fa-IR" sz="100" b="1" dirty="0" smtClean="0">
                <a:cs typeface="B Mitra" panose="00000400000000000000" pitchFamily="2" charset="-78"/>
              </a:rPr>
            </a:br>
            <a:r>
              <a:rPr lang="fa-IR" sz="100" b="1" dirty="0">
                <a:cs typeface="B Mitra" panose="00000400000000000000" pitchFamily="2" charset="-78"/>
              </a:rPr>
              <a:t/>
            </a:r>
            <a:br>
              <a:rPr lang="fa-IR" sz="100" b="1" dirty="0">
                <a:cs typeface="B Mitra" panose="00000400000000000000" pitchFamily="2" charset="-78"/>
              </a:rPr>
            </a:br>
            <a:r>
              <a:rPr lang="fa-IR" sz="100" b="1" dirty="0" smtClean="0">
                <a:cs typeface="B Mitra" panose="00000400000000000000" pitchFamily="2" charset="-78"/>
              </a:rPr>
              <a:t/>
            </a:r>
            <a:br>
              <a:rPr lang="fa-IR" sz="100" b="1" dirty="0" smtClean="0">
                <a:cs typeface="B Mitra" panose="00000400000000000000" pitchFamily="2" charset="-78"/>
              </a:rPr>
            </a:br>
            <a:r>
              <a:rPr lang="fa-IR" sz="100" b="1" dirty="0">
                <a:cs typeface="B Mitra" panose="00000400000000000000" pitchFamily="2" charset="-78"/>
              </a:rPr>
              <a:t/>
            </a:r>
            <a:br>
              <a:rPr lang="fa-IR" sz="100" b="1" dirty="0">
                <a:cs typeface="B Mitra" panose="00000400000000000000" pitchFamily="2" charset="-78"/>
              </a:rPr>
            </a:br>
            <a:r>
              <a:rPr lang="fa-IR" sz="100" b="1" dirty="0" smtClean="0">
                <a:cs typeface="B Mitra" panose="00000400000000000000" pitchFamily="2" charset="-78"/>
              </a:rPr>
              <a:t/>
            </a:r>
            <a:br>
              <a:rPr lang="fa-IR" sz="100" b="1" dirty="0" smtClean="0">
                <a:cs typeface="B Mitra" panose="00000400000000000000" pitchFamily="2" charset="-78"/>
              </a:rPr>
            </a:br>
            <a:r>
              <a:rPr lang="fa-IR" sz="100" b="1" dirty="0">
                <a:cs typeface="B Mitra" panose="00000400000000000000" pitchFamily="2" charset="-78"/>
              </a:rPr>
              <a:t/>
            </a:r>
            <a:br>
              <a:rPr lang="fa-IR" sz="100" b="1" dirty="0">
                <a:cs typeface="B Mitra" panose="00000400000000000000" pitchFamily="2" charset="-78"/>
              </a:rPr>
            </a:br>
            <a:r>
              <a:rPr lang="fa-IR" sz="100" b="1" dirty="0" smtClean="0">
                <a:cs typeface="B Mitra" panose="00000400000000000000" pitchFamily="2" charset="-78"/>
              </a:rPr>
              <a:t/>
            </a:r>
            <a:br>
              <a:rPr lang="fa-IR" sz="100" b="1" dirty="0" smtClean="0">
                <a:cs typeface="B Mitra" panose="00000400000000000000" pitchFamily="2" charset="-78"/>
              </a:rPr>
            </a:br>
            <a:r>
              <a:rPr lang="fa-IR" sz="100" b="1" dirty="0">
                <a:cs typeface="B Mitra" panose="00000400000000000000" pitchFamily="2" charset="-78"/>
              </a:rPr>
              <a:t/>
            </a:r>
            <a:br>
              <a:rPr lang="fa-IR" sz="100" b="1" dirty="0">
                <a:cs typeface="B Mitra" panose="00000400000000000000" pitchFamily="2" charset="-78"/>
              </a:rPr>
            </a:br>
            <a:r>
              <a:rPr lang="fa-IR" sz="100" b="1" dirty="0" smtClean="0">
                <a:cs typeface="B Mitra" panose="00000400000000000000" pitchFamily="2" charset="-78"/>
              </a:rPr>
              <a:t/>
            </a:r>
            <a:br>
              <a:rPr lang="fa-IR" sz="100" b="1" dirty="0" smtClean="0">
                <a:cs typeface="B Mitra" panose="00000400000000000000" pitchFamily="2" charset="-78"/>
              </a:rPr>
            </a:br>
            <a:r>
              <a:rPr lang="fa-IR" sz="100" b="1" dirty="0">
                <a:cs typeface="B Mitra" panose="00000400000000000000" pitchFamily="2" charset="-78"/>
              </a:rPr>
              <a:t/>
            </a:r>
            <a:br>
              <a:rPr lang="fa-IR" sz="100" b="1" dirty="0">
                <a:cs typeface="B Mitra" panose="00000400000000000000" pitchFamily="2" charset="-78"/>
              </a:rPr>
            </a:br>
            <a:r>
              <a:rPr lang="fa-IR" sz="100" b="1" dirty="0" smtClean="0">
                <a:cs typeface="B Mitra" panose="00000400000000000000" pitchFamily="2" charset="-78"/>
              </a:rPr>
              <a:t/>
            </a:r>
            <a:br>
              <a:rPr lang="fa-IR" sz="100" b="1" dirty="0" smtClean="0">
                <a:cs typeface="B Mitra" panose="00000400000000000000" pitchFamily="2" charset="-78"/>
              </a:rPr>
            </a:br>
            <a:r>
              <a:rPr lang="fa-IR" sz="100" b="1" dirty="0">
                <a:cs typeface="B Mitra" panose="00000400000000000000" pitchFamily="2" charset="-78"/>
              </a:rPr>
              <a:t/>
            </a:r>
            <a:br>
              <a:rPr lang="fa-IR" sz="100" b="1" dirty="0">
                <a:cs typeface="B Mitra" panose="00000400000000000000" pitchFamily="2" charset="-78"/>
              </a:rPr>
            </a:br>
            <a:r>
              <a:rPr lang="fa-IR" sz="100" b="1" dirty="0" smtClean="0">
                <a:cs typeface="B Mitra" panose="00000400000000000000" pitchFamily="2" charset="-78"/>
              </a:rPr>
              <a:t/>
            </a:r>
            <a:br>
              <a:rPr lang="fa-IR" sz="100" b="1" dirty="0" smtClean="0">
                <a:cs typeface="B Mitra" panose="00000400000000000000" pitchFamily="2" charset="-78"/>
              </a:rPr>
            </a:br>
            <a:r>
              <a:rPr lang="fa-IR" sz="100" b="1" dirty="0">
                <a:cs typeface="B Mitra" panose="00000400000000000000" pitchFamily="2" charset="-78"/>
              </a:rPr>
              <a:t/>
            </a:r>
            <a:br>
              <a:rPr lang="fa-IR" sz="100" b="1" dirty="0">
                <a:cs typeface="B Mitra" panose="00000400000000000000" pitchFamily="2" charset="-78"/>
              </a:rPr>
            </a:br>
            <a:r>
              <a:rPr lang="fa-IR" sz="100" b="1" dirty="0" smtClean="0">
                <a:cs typeface="B Mitra" panose="00000400000000000000" pitchFamily="2" charset="-78"/>
              </a:rPr>
              <a:t/>
            </a:r>
            <a:br>
              <a:rPr lang="fa-IR" sz="100" b="1" dirty="0" smtClean="0">
                <a:cs typeface="B Mitra" panose="00000400000000000000" pitchFamily="2" charset="-78"/>
              </a:rPr>
            </a:br>
            <a:r>
              <a:rPr lang="fa-IR" sz="100" b="1" dirty="0">
                <a:cs typeface="B Mitra" panose="00000400000000000000" pitchFamily="2" charset="-78"/>
              </a:rPr>
              <a:t/>
            </a:r>
            <a:br>
              <a:rPr lang="fa-IR" sz="100" b="1" dirty="0">
                <a:cs typeface="B Mitra" panose="00000400000000000000" pitchFamily="2" charset="-78"/>
              </a:rPr>
            </a:br>
            <a:r>
              <a:rPr lang="fa-IR" sz="100" b="1" dirty="0" smtClean="0">
                <a:cs typeface="B Mitra" panose="00000400000000000000" pitchFamily="2" charset="-78"/>
              </a:rPr>
              <a:t/>
            </a:r>
            <a:br>
              <a:rPr lang="fa-IR" sz="100" b="1" dirty="0" smtClean="0">
                <a:cs typeface="B Mitra" panose="00000400000000000000" pitchFamily="2" charset="-78"/>
              </a:rPr>
            </a:br>
            <a:r>
              <a:rPr lang="fa-IR" sz="4800" b="1" dirty="0" smtClean="0">
                <a:solidFill>
                  <a:srgbClr val="002060"/>
                </a:solidFill>
                <a:cs typeface="B Mitra" panose="00000400000000000000" pitchFamily="2" charset="-78"/>
              </a:rPr>
              <a:t>معناي اوّل : </a:t>
            </a:r>
            <a:endParaRPr lang="fa-IR" sz="4800" dirty="0">
              <a:solidFill>
                <a:srgbClr val="002060"/>
              </a:solidFill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59" y="2352907"/>
            <a:ext cx="12113941" cy="38137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a-IR" sz="4400" b="1" dirty="0">
                <a:solidFill>
                  <a:srgbClr val="0070C0"/>
                </a:solidFill>
                <a:cs typeface="B Badr" panose="00000400000000000000" pitchFamily="2" charset="-78"/>
              </a:rPr>
              <a:t>اگر مي </a:t>
            </a:r>
            <a:r>
              <a:rPr lang="fa-IR" sz="4400" b="1" dirty="0" smtClean="0">
                <a:solidFill>
                  <a:srgbClr val="0070C0"/>
                </a:solidFill>
                <a:cs typeface="B Badr" panose="00000400000000000000" pitchFamily="2" charset="-78"/>
              </a:rPr>
              <a:t>خواهيد</a:t>
            </a:r>
          </a:p>
          <a:p>
            <a:pPr marL="0" indent="0">
              <a:buNone/>
            </a:pPr>
            <a:r>
              <a:rPr lang="fa-IR" sz="4400" b="1" dirty="0" smtClean="0">
                <a:solidFill>
                  <a:srgbClr val="0070C0"/>
                </a:solidFill>
                <a:cs typeface="B Badr" panose="00000400000000000000" pitchFamily="2" charset="-78"/>
              </a:rPr>
              <a:t> </a:t>
            </a:r>
            <a:r>
              <a:rPr lang="fa-IR" sz="4400" b="1" dirty="0">
                <a:solidFill>
                  <a:srgbClr val="0070C0"/>
                </a:solidFill>
                <a:cs typeface="B Badr" panose="00000400000000000000" pitchFamily="2" charset="-78"/>
              </a:rPr>
              <a:t>شخصي را اصلاح كنيد ، نصيحت كنيد ،‌موعظه كنيد ،</a:t>
            </a:r>
            <a:r>
              <a:rPr lang="fa-IR" sz="4400" b="1" dirty="0" smtClean="0">
                <a:solidFill>
                  <a:srgbClr val="0070C0"/>
                </a:solidFill>
                <a:cs typeface="B Badr" panose="00000400000000000000" pitchFamily="2" charset="-78"/>
              </a:rPr>
              <a:t>‌</a:t>
            </a:r>
          </a:p>
          <a:p>
            <a:pPr marL="0" indent="0" algn="l">
              <a:buNone/>
            </a:pPr>
            <a:r>
              <a:rPr lang="fa-IR" sz="4400" b="1" dirty="0" smtClean="0">
                <a:solidFill>
                  <a:srgbClr val="0070C0"/>
                </a:solidFill>
                <a:cs typeface="B Badr" panose="00000400000000000000" pitchFamily="2" charset="-78"/>
              </a:rPr>
              <a:t>با </a:t>
            </a:r>
            <a:r>
              <a:rPr lang="fa-IR" sz="4400" b="1" dirty="0">
                <a:solidFill>
                  <a:srgbClr val="0070C0"/>
                </a:solidFill>
                <a:cs typeface="B Badr" panose="00000400000000000000" pitchFamily="2" charset="-78"/>
              </a:rPr>
              <a:t>سينه ي ناپاك نمي توان اينكار را كرد </a:t>
            </a:r>
            <a:endParaRPr lang="en-US" sz="4400" b="1" dirty="0">
              <a:solidFill>
                <a:srgbClr val="0070C0"/>
              </a:solidFill>
              <a:cs typeface="B Badr" panose="00000400000000000000" pitchFamily="2" charset="-78"/>
            </a:endParaRPr>
          </a:p>
          <a:p>
            <a:pPr marL="0" indent="0" algn="ctr">
              <a:buNone/>
            </a:pPr>
            <a:r>
              <a:rPr lang="fa-IR" sz="4400" b="1" dirty="0">
                <a:solidFill>
                  <a:srgbClr val="0070C0"/>
                </a:solidFill>
                <a:cs typeface="B Badr" panose="00000400000000000000" pitchFamily="2" charset="-78"/>
              </a:rPr>
              <a:t>براي اثر گذاري بر دلهاي ديگران سينه ي پاك لازم است </a:t>
            </a:r>
            <a:endParaRPr lang="fa-IR" sz="4400" b="1" dirty="0" smtClean="0">
              <a:solidFill>
                <a:srgbClr val="0070C0"/>
              </a:solidFill>
              <a:cs typeface="B Badr" panose="00000400000000000000" pitchFamily="2" charset="-78"/>
            </a:endParaRPr>
          </a:p>
          <a:p>
            <a:pPr marL="0" indent="0" algn="ctr">
              <a:buNone/>
            </a:pPr>
            <a:endParaRPr lang="en-US" sz="1050" b="1" dirty="0">
              <a:solidFill>
                <a:srgbClr val="0070C0"/>
              </a:solidFill>
              <a:cs typeface="B Badr" panose="00000400000000000000" pitchFamily="2" charset="-78"/>
            </a:endParaRPr>
          </a:p>
          <a:p>
            <a:pPr algn="ctr"/>
            <a:r>
              <a:rPr lang="fa-IR" sz="44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Badr" panose="00000400000000000000" pitchFamily="2" charset="-78"/>
              </a:rPr>
              <a:t>تبليغ دين نياز به ريشه كن كردن نيّات بد از درون سينه ميباشد</a:t>
            </a:r>
            <a:endParaRPr lang="fa-IR" sz="44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275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082" y="442333"/>
            <a:ext cx="9274002" cy="1353015"/>
          </a:xfrm>
        </p:spPr>
        <p:txBody>
          <a:bodyPr>
            <a:normAutofit fontScale="90000"/>
          </a:bodyPr>
          <a:lstStyle/>
          <a:p>
            <a:pPr algn="r"/>
            <a:r>
              <a:rPr lang="fa-IR" sz="5300" b="1" dirty="0">
                <a:solidFill>
                  <a:schemeClr val="tx1"/>
                </a:solidFill>
                <a:cs typeface="B Mitra" panose="00000400000000000000" pitchFamily="2" charset="-78"/>
              </a:rPr>
              <a:t>احْصُدِ الشَّرَّ مِنْ صَدْرِ غَيْرِكَ بِقَلْعِهِ مِنْ صَدْرِك</a:t>
            </a:r>
            <a:r>
              <a:rPr lang="fa-IR" sz="53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‏</a:t>
            </a:r>
            <a:br>
              <a:rPr lang="fa-IR" sz="5300" b="1" dirty="0" smtClean="0">
                <a:solidFill>
                  <a:schemeClr val="tx1"/>
                </a:solidFill>
                <a:cs typeface="B Mitra" panose="00000400000000000000" pitchFamily="2" charset="-78"/>
              </a:rPr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fa-IR" sz="6000" b="1" dirty="0" smtClean="0">
                <a:solidFill>
                  <a:srgbClr val="002060"/>
                </a:solidFill>
                <a:cs typeface="B Badr" panose="00000400000000000000" pitchFamily="2" charset="-78"/>
              </a:rPr>
              <a:t>معناي دوّم : </a:t>
            </a:r>
            <a:endParaRPr lang="fa-IR" sz="6000" dirty="0">
              <a:solidFill>
                <a:srgbClr val="002060"/>
              </a:solidFill>
              <a:cs typeface="B Bad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663" y="2442117"/>
            <a:ext cx="10872439" cy="39252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3600" b="1" dirty="0" smtClean="0">
                <a:solidFill>
                  <a:srgbClr val="0070C0"/>
                </a:solidFill>
                <a:cs typeface="B Mitra" panose="00000400000000000000" pitchFamily="2" charset="-78"/>
              </a:rPr>
              <a:t>اگر كسي مي خواهد </a:t>
            </a:r>
          </a:p>
          <a:p>
            <a:pPr marL="0" indent="0">
              <a:buNone/>
            </a:pPr>
            <a:r>
              <a:rPr lang="fa-IR" sz="3600" b="1" dirty="0" smtClean="0">
                <a:solidFill>
                  <a:srgbClr val="0070C0"/>
                </a:solidFill>
                <a:cs typeface="B Mitra" panose="00000400000000000000" pitchFamily="2" charset="-78"/>
              </a:rPr>
              <a:t>جهاد كند ، </a:t>
            </a:r>
            <a:r>
              <a:rPr lang="fa-IR" sz="3600" b="1" dirty="0">
                <a:solidFill>
                  <a:srgbClr val="0070C0"/>
                </a:solidFill>
                <a:cs typeface="B Mitra" panose="00000400000000000000" pitchFamily="2" charset="-78"/>
              </a:rPr>
              <a:t>مبارزه </a:t>
            </a:r>
            <a:r>
              <a:rPr lang="fa-IR" sz="3600" b="1" dirty="0" smtClean="0">
                <a:solidFill>
                  <a:srgbClr val="0070C0"/>
                </a:solidFill>
                <a:cs typeface="B Mitra" panose="00000400000000000000" pitchFamily="2" charset="-78"/>
              </a:rPr>
              <a:t>كند </a:t>
            </a:r>
            <a:r>
              <a:rPr lang="fa-IR" sz="3600" b="1" dirty="0">
                <a:solidFill>
                  <a:srgbClr val="0070C0"/>
                </a:solidFill>
                <a:cs typeface="B Mitra" panose="00000400000000000000" pitchFamily="2" charset="-78"/>
              </a:rPr>
              <a:t>و شر را از سينه ي ديگران </a:t>
            </a:r>
            <a:r>
              <a:rPr lang="fa-IR" sz="3600" b="1" dirty="0" smtClean="0">
                <a:solidFill>
                  <a:srgbClr val="0070C0"/>
                </a:solidFill>
                <a:cs typeface="B Mitra" panose="00000400000000000000" pitchFamily="2" charset="-78"/>
              </a:rPr>
              <a:t>ريشه </a:t>
            </a:r>
            <a:r>
              <a:rPr lang="fa-IR" sz="3600" b="1" dirty="0">
                <a:solidFill>
                  <a:srgbClr val="0070C0"/>
                </a:solidFill>
                <a:cs typeface="B Mitra" panose="00000400000000000000" pitchFamily="2" charset="-78"/>
              </a:rPr>
              <a:t>كن </a:t>
            </a:r>
            <a:r>
              <a:rPr lang="fa-IR" sz="3600" b="1" dirty="0" smtClean="0">
                <a:solidFill>
                  <a:srgbClr val="0070C0"/>
                </a:solidFill>
                <a:cs typeface="B Mitra" panose="00000400000000000000" pitchFamily="2" charset="-78"/>
              </a:rPr>
              <a:t>كند تا اينكه فكر </a:t>
            </a:r>
            <a:r>
              <a:rPr lang="fa-IR" sz="3600" b="1" dirty="0">
                <a:solidFill>
                  <a:srgbClr val="0070C0"/>
                </a:solidFill>
                <a:cs typeface="B Mitra" panose="00000400000000000000" pitchFamily="2" charset="-78"/>
              </a:rPr>
              <a:t>شرارت هم نكنند </a:t>
            </a:r>
            <a:r>
              <a:rPr lang="fa-IR" sz="3600" b="1" dirty="0" smtClean="0">
                <a:solidFill>
                  <a:srgbClr val="0070C0"/>
                </a:solidFill>
                <a:cs typeface="B Mitra" panose="00000400000000000000" pitchFamily="2" charset="-78"/>
              </a:rPr>
              <a:t>، </a:t>
            </a:r>
          </a:p>
          <a:p>
            <a:pPr marL="0" indent="0" algn="ctr">
              <a:buNone/>
            </a:pPr>
            <a:r>
              <a:rPr lang="fa-IR" sz="3600" b="1" dirty="0" smtClean="0">
                <a:solidFill>
                  <a:srgbClr val="0070C0"/>
                </a:solidFill>
                <a:cs typeface="B Mitra" panose="00000400000000000000" pitchFamily="2" charset="-78"/>
              </a:rPr>
              <a:t>اينكار </a:t>
            </a:r>
            <a:r>
              <a:rPr lang="fa-IR" sz="3600" b="1" dirty="0">
                <a:solidFill>
                  <a:srgbClr val="0070C0"/>
                </a:solidFill>
                <a:cs typeface="B Mitra" panose="00000400000000000000" pitchFamily="2" charset="-78"/>
              </a:rPr>
              <a:t>سينه ي پاك مي خواهد </a:t>
            </a:r>
            <a:endParaRPr lang="fa-IR" sz="3600" b="1" dirty="0" smtClean="0">
              <a:solidFill>
                <a:srgbClr val="0070C0"/>
              </a:solidFill>
              <a:cs typeface="B Mitra" panose="00000400000000000000" pitchFamily="2" charset="-78"/>
            </a:endParaRPr>
          </a:p>
          <a:p>
            <a:pPr marL="0" indent="0" algn="ctr">
              <a:buNone/>
            </a:pPr>
            <a:endParaRPr lang="en-US" b="1" dirty="0">
              <a:solidFill>
                <a:srgbClr val="0070C0"/>
              </a:solidFill>
              <a:cs typeface="B Mitra" panose="00000400000000000000" pitchFamily="2" charset="-78"/>
            </a:endParaRPr>
          </a:p>
          <a:p>
            <a:pPr marL="0" indent="0" algn="ctr">
              <a:buNone/>
            </a:pPr>
            <a:r>
              <a:rPr lang="fa-IR" sz="36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جهاد في سبيل الله بدست ناپاكان نمي شود </a:t>
            </a:r>
            <a:endParaRPr lang="en-US" sz="36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3720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63" y="245328"/>
            <a:ext cx="9274002" cy="1494266"/>
          </a:xfrm>
        </p:spPr>
        <p:txBody>
          <a:bodyPr>
            <a:normAutofit fontScale="90000"/>
          </a:bodyPr>
          <a:lstStyle/>
          <a:p>
            <a:pPr algn="r"/>
            <a:r>
              <a:rPr lang="fa-IR" sz="5300" b="1" dirty="0">
                <a:solidFill>
                  <a:schemeClr val="tx1"/>
                </a:solidFill>
                <a:cs typeface="B Mitra" panose="00000400000000000000" pitchFamily="2" charset="-78"/>
              </a:rPr>
              <a:t>احْصُدِ الشَّرَّ مِنْ صَدْرِ غَيْرِكَ بِقَلْعِهِ مِنْ صَدْرِك</a:t>
            </a:r>
            <a:r>
              <a:rPr lang="fa-IR" sz="5300" b="1" dirty="0" smtClean="0">
                <a:solidFill>
                  <a:schemeClr val="tx1"/>
                </a:solidFill>
                <a:cs typeface="B Mitra" panose="00000400000000000000" pitchFamily="2" charset="-78"/>
              </a:rPr>
              <a:t>‏</a:t>
            </a:r>
            <a:br>
              <a:rPr lang="fa-IR" sz="5300" b="1" dirty="0" smtClean="0">
                <a:solidFill>
                  <a:schemeClr val="tx1"/>
                </a:solidFill>
                <a:cs typeface="B Mitra" panose="00000400000000000000" pitchFamily="2" charset="-78"/>
              </a:rPr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fa-IR" sz="4400" b="1" dirty="0" smtClean="0">
                <a:solidFill>
                  <a:srgbClr val="002060"/>
                </a:solidFill>
                <a:cs typeface="B Badr" panose="00000400000000000000" pitchFamily="2" charset="-78"/>
              </a:rPr>
              <a:t>معناي سوّم : </a:t>
            </a:r>
            <a:endParaRPr lang="fa-IR" sz="4400" dirty="0">
              <a:solidFill>
                <a:srgbClr val="002060"/>
              </a:solidFill>
              <a:cs typeface="B Bad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862254"/>
            <a:ext cx="11653023" cy="49957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a-IR" sz="4400" b="1" dirty="0" smtClean="0">
                <a:solidFill>
                  <a:srgbClr val="0070C0"/>
                </a:solidFill>
                <a:cs typeface="B Badr" panose="00000400000000000000" pitchFamily="2" charset="-78"/>
              </a:rPr>
              <a:t>اگر مي خواهيد : 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fa-IR" sz="4400" b="1" dirty="0" smtClean="0">
                <a:solidFill>
                  <a:srgbClr val="0070C0"/>
                </a:solidFill>
                <a:cs typeface="B Badr" panose="00000400000000000000" pitchFamily="2" charset="-78"/>
              </a:rPr>
              <a:t>كينه خود را از دل ديگران بيرون كنيد ؛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fa-IR" sz="4400" b="1" dirty="0" smtClean="0">
                <a:solidFill>
                  <a:srgbClr val="0070C0"/>
                </a:solidFill>
                <a:cs typeface="B Badr" panose="00000400000000000000" pitchFamily="2" charset="-78"/>
              </a:rPr>
              <a:t>با بيرون بردن كينه ديگري از دل خود ، كينه ي خود را از دل او خارج كن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fa-IR" sz="44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Badr" panose="00000400000000000000" pitchFamily="2" charset="-78"/>
              </a:rPr>
              <a:t>غالباً اينگونه است كه : از هر دست بدهي از همان دست مي گيري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a-IR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Badr" panose="00000400000000000000" pitchFamily="2" charset="-78"/>
              </a:rPr>
              <a:t>به دو دليل :</a:t>
            </a:r>
          </a:p>
          <a:p>
            <a:pPr marL="0" indent="0">
              <a:buNone/>
            </a:pPr>
            <a:r>
              <a:rPr lang="fa-IR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Badr" panose="00000400000000000000" pitchFamily="2" charset="-78"/>
              </a:rPr>
              <a:t>	 1- قلب به قلب راه دارد </a:t>
            </a:r>
          </a:p>
          <a:p>
            <a:pPr marL="0" indent="0">
              <a:buNone/>
            </a:pPr>
            <a:r>
              <a:rPr lang="fa-IR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Badr" panose="00000400000000000000" pitchFamily="2" charset="-78"/>
              </a:rPr>
              <a:t>	2-  هر چه در قلب داشته باشيم در رفتار خودش را نشان مي دهد</a:t>
            </a:r>
            <a:endParaRPr lang="fa-IR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8718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421" y="609599"/>
            <a:ext cx="10036096" cy="1576039"/>
          </a:xfrm>
        </p:spPr>
        <p:txBody>
          <a:bodyPr>
            <a:normAutofit fontScale="90000"/>
          </a:bodyPr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آيا اين درست است كه : </a:t>
            </a:r>
            <a:r>
              <a:rPr lang="fa-IR" dirty="0" smtClean="0">
                <a:solidFill>
                  <a:srgbClr val="C00000"/>
                </a:solidFill>
              </a:rPr>
              <a:t/>
            </a:r>
            <a:br>
              <a:rPr lang="fa-IR" dirty="0" smtClean="0">
                <a:solidFill>
                  <a:srgbClr val="C00000"/>
                </a:solidFill>
              </a:rPr>
            </a:br>
            <a:r>
              <a:rPr lang="fa-IR" b="1" dirty="0">
                <a:solidFill>
                  <a:srgbClr val="C00000"/>
                </a:solidFill>
              </a:rPr>
              <a:t>یک سوزن به خودت بزن، یک جوالدوز به دیگران </a:t>
            </a:r>
            <a:r>
              <a:rPr lang="fa-IR" b="1" dirty="0" smtClean="0">
                <a:solidFill>
                  <a:schemeClr val="tx1"/>
                </a:solidFill>
              </a:rPr>
              <a:t>؟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988527"/>
            <a:ext cx="9894023" cy="30528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400" b="1" dirty="0" smtClean="0">
                <a:cs typeface="B Mitra" panose="00000400000000000000" pitchFamily="2" charset="-78"/>
              </a:rPr>
              <a:t>حصاد : درو كردن 				قلع : ريشه كن كردن </a:t>
            </a:r>
          </a:p>
          <a:p>
            <a:pPr marL="0" indent="0" algn="ctr">
              <a:buNone/>
            </a:pPr>
            <a:endParaRPr lang="fa-IR" sz="4400" b="1" dirty="0" smtClean="0">
              <a:cs typeface="B Mitra" panose="00000400000000000000" pitchFamily="2" charset="-78"/>
            </a:endParaRPr>
          </a:p>
          <a:p>
            <a:pPr marL="0" indent="0">
              <a:buNone/>
            </a:pPr>
            <a:r>
              <a:rPr lang="fa-IR" sz="44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سرمايه گذاري روي خودمان بايد خيلي زيادتر باشد</a:t>
            </a:r>
            <a:endParaRPr lang="fa-IR" sz="44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616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خلاصه مباحث مطرح شده :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8058" y="1594623"/>
            <a:ext cx="12177130" cy="415940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a-IR" sz="40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Badr" panose="00000400000000000000" pitchFamily="2" charset="-78"/>
              </a:rPr>
              <a:t>تبليغ دين نياز به ريشه كن كردن نيّات بد از درون سينه ميباشد</a:t>
            </a:r>
          </a:p>
          <a:p>
            <a:pPr>
              <a:lnSpc>
                <a:spcPct val="150000"/>
              </a:lnSpc>
            </a:pPr>
            <a:r>
              <a:rPr lang="fa-IR" sz="40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جهاد في سبيل الله بدست ناپاكان نمي شود </a:t>
            </a:r>
            <a:endParaRPr lang="en-US" sz="40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40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Badr" panose="00000400000000000000" pitchFamily="2" charset="-78"/>
              </a:rPr>
              <a:t>از هر دست بدهي از همان دست مي </a:t>
            </a:r>
            <a:r>
              <a:rPr lang="fa-IR" sz="40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Badr" panose="00000400000000000000" pitchFamily="2" charset="-78"/>
              </a:rPr>
              <a:t>گيري</a:t>
            </a:r>
            <a:r>
              <a:rPr lang="fa-I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Badr" panose="00000400000000000000" pitchFamily="2" charset="-78"/>
              </a:rPr>
              <a:t>   </a:t>
            </a:r>
            <a:r>
              <a:rPr lang="fa-IR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Badr" panose="00000400000000000000" pitchFamily="2" charset="-78"/>
              </a:rPr>
              <a:t>بين دلها ارتباط وجود دارد</a:t>
            </a:r>
            <a:endParaRPr lang="fa-IR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Badr" panose="00000400000000000000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36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خودت چند قدمي حركت كن بعد توقع يك قدم حركت از ديگران داشته باش</a:t>
            </a:r>
            <a:endParaRPr lang="fa-IR" sz="36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53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2" y="3378819"/>
            <a:ext cx="11385396" cy="26985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60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احْصُدِ الشَّرَّ مِنْ صَدْرِ غَيْرِكَ بِقَلْعِهِ مِنْ صَدْرِك</a:t>
            </a:r>
            <a:r>
              <a:rPr lang="fa-IR" sz="6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‏</a:t>
            </a:r>
          </a:p>
          <a:p>
            <a:pPr marL="0" indent="0" algn="l">
              <a:buNone/>
            </a:pPr>
            <a:r>
              <a:rPr lang="fa-IR" sz="2400" dirty="0" smtClean="0">
                <a:solidFill>
                  <a:schemeClr val="accent6">
                    <a:lumMod val="50000"/>
                  </a:schemeClr>
                </a:solidFill>
                <a:cs typeface="B Mitra" panose="00000400000000000000" pitchFamily="2" charset="-78"/>
              </a:rPr>
              <a:t>حكمت 169 - 178</a:t>
            </a:r>
            <a:endParaRPr lang="fa-IR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24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447</TotalTime>
  <Words>310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 Badr</vt:lpstr>
      <vt:lpstr>B Mitra</vt:lpstr>
      <vt:lpstr>Tahoma</vt:lpstr>
      <vt:lpstr>Trebuchet MS</vt:lpstr>
      <vt:lpstr>Wingdings 3</vt:lpstr>
      <vt:lpstr>Facet</vt:lpstr>
      <vt:lpstr>ثمره   قلبِ پاك </vt:lpstr>
      <vt:lpstr>احْصُدِ الشَّرَّ مِنْ صَدْرِ غَيْرِكَ بِقَلْعِهِ مِنْ صَدْرِك‏ </vt:lpstr>
      <vt:lpstr>احْصُدِ الشَّرَّ مِنْ صَدْرِ غَيْرِكَ بِقَلْعِهِ مِنْ صَدْرِك                   معناي اوّل : </vt:lpstr>
      <vt:lpstr>احْصُدِ الشَّرَّ مِنْ صَدْرِ غَيْرِكَ بِقَلْعِهِ مِنْ صَدْرِك‏  معناي دوّم : </vt:lpstr>
      <vt:lpstr>احْصُدِ الشَّرَّ مِنْ صَدْرِ غَيْرِكَ بِقَلْعِهِ مِنْ صَدْرِك‏  معناي سوّم : </vt:lpstr>
      <vt:lpstr>آيا اين درست است كه :  یک سوزن به خودت بزن، یک جوالدوز به دیگران ؟</vt:lpstr>
      <vt:lpstr>خلاصه مباحث مطرح شده :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قلبِ پاك   </dc:title>
  <dc:creator>User-1</dc:creator>
  <cp:lastModifiedBy>User-1</cp:lastModifiedBy>
  <cp:revision>20</cp:revision>
  <dcterms:created xsi:type="dcterms:W3CDTF">2019-01-13T04:35:23Z</dcterms:created>
  <dcterms:modified xsi:type="dcterms:W3CDTF">2019-06-10T04:27:41Z</dcterms:modified>
</cp:coreProperties>
</file>